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68" r:id="rId4"/>
    <p:sldId id="259" r:id="rId5"/>
    <p:sldId id="260" r:id="rId6"/>
    <p:sldId id="261" r:id="rId7"/>
    <p:sldId id="262" r:id="rId8"/>
    <p:sldId id="263" r:id="rId9"/>
    <p:sldId id="264" r:id="rId10"/>
    <p:sldId id="265" r:id="rId11"/>
    <p:sldId id="26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42"/>
    <p:restoredTop sz="94726"/>
  </p:normalViewPr>
  <p:slideViewPr>
    <p:cSldViewPr snapToGrid="0">
      <p:cViewPr varScale="1">
        <p:scale>
          <a:sx n="90" d="100"/>
          <a:sy n="90" d="100"/>
        </p:scale>
        <p:origin x="37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jpeg>
</file>

<file path=ppt/media/image2.png>
</file>

<file path=ppt/media/image3.jpeg>
</file>

<file path=ppt/media/image4.jpeg>
</file>

<file path=ppt/media/image5.jpe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942E7C-92D6-440A-82DA-4ACCF7DBFBDF}" type="datetimeFigureOut">
              <a:rPr lang="en-US" smtClean="0"/>
              <a:t>5/4/2024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CD08CC-02FB-4993-AF05-B00EF43AE241}" type="slidenum">
              <a:rPr lang="en-US" smtClean="0"/>
              <a:t>‹#›</a:t>
            </a:fld>
            <a:endParaRPr lang="en-US"/>
          </a:p>
        </p:txBody>
      </p:sp>
    </p:spTree>
    <p:extLst>
      <p:ext uri="{BB962C8B-B14F-4D97-AF65-F5344CB8AC3E}">
        <p14:creationId xmlns:p14="http://schemas.microsoft.com/office/powerpoint/2010/main" val="3369942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2CD08CC-02FB-4993-AF05-B00EF43AE241}" type="slidenum">
              <a:rPr lang="en-US" smtClean="0"/>
              <a:t>1</a:t>
            </a:fld>
            <a:endParaRPr lang="en-US"/>
          </a:p>
        </p:txBody>
      </p:sp>
    </p:spTree>
    <p:extLst>
      <p:ext uri="{BB962C8B-B14F-4D97-AF65-F5344CB8AC3E}">
        <p14:creationId xmlns:p14="http://schemas.microsoft.com/office/powerpoint/2010/main" val="22574806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69BFD-5FE1-19EC-0A8B-781D591C3D3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8DE5512-92B3-C31A-49CF-C6328F2C028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3D3B00F-35D8-AA6A-E3EA-DDFA0CFBBCAC}"/>
              </a:ext>
            </a:extLst>
          </p:cNvPr>
          <p:cNvSpPr>
            <a:spLocks noGrp="1"/>
          </p:cNvSpPr>
          <p:nvPr>
            <p:ph type="dt" sz="half" idx="10"/>
          </p:nvPr>
        </p:nvSpPr>
        <p:spPr/>
        <p:txBody>
          <a:bodyPr/>
          <a:lstStyle/>
          <a:p>
            <a:fld id="{9D152B19-79CE-4542-8A1D-6E0E663995F1}" type="datetimeFigureOut">
              <a:rPr lang="en-US" smtClean="0"/>
              <a:t>5/4/2024</a:t>
            </a:fld>
            <a:endParaRPr lang="en-US"/>
          </a:p>
        </p:txBody>
      </p:sp>
      <p:sp>
        <p:nvSpPr>
          <p:cNvPr id="5" name="Footer Placeholder 4">
            <a:extLst>
              <a:ext uri="{FF2B5EF4-FFF2-40B4-BE49-F238E27FC236}">
                <a16:creationId xmlns:a16="http://schemas.microsoft.com/office/drawing/2014/main" id="{A828A6CD-BFED-F810-77DE-615FD83144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8389B1-E1BF-E008-EAAB-3083AFB39343}"/>
              </a:ext>
            </a:extLst>
          </p:cNvPr>
          <p:cNvSpPr>
            <a:spLocks noGrp="1"/>
          </p:cNvSpPr>
          <p:nvPr>
            <p:ph type="sldNum" sz="quarter" idx="12"/>
          </p:nvPr>
        </p:nvSpPr>
        <p:spPr/>
        <p:txBody>
          <a:bodyPr/>
          <a:lstStyle/>
          <a:p>
            <a:fld id="{56973805-616B-A449-ADC5-D80BDB9A8F08}" type="slidenum">
              <a:rPr lang="en-US" smtClean="0"/>
              <a:t>‹#›</a:t>
            </a:fld>
            <a:endParaRPr lang="en-US"/>
          </a:p>
        </p:txBody>
      </p:sp>
    </p:spTree>
    <p:extLst>
      <p:ext uri="{BB962C8B-B14F-4D97-AF65-F5344CB8AC3E}">
        <p14:creationId xmlns:p14="http://schemas.microsoft.com/office/powerpoint/2010/main" val="29678762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37031-C956-E433-617C-1F591A3CA91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52A455-D245-8AD4-8451-8CED402429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0DC6D1-9A02-DE9F-61F1-896B71AE26D0}"/>
              </a:ext>
            </a:extLst>
          </p:cNvPr>
          <p:cNvSpPr>
            <a:spLocks noGrp="1"/>
          </p:cNvSpPr>
          <p:nvPr>
            <p:ph type="dt" sz="half" idx="10"/>
          </p:nvPr>
        </p:nvSpPr>
        <p:spPr/>
        <p:txBody>
          <a:bodyPr/>
          <a:lstStyle/>
          <a:p>
            <a:fld id="{9D152B19-79CE-4542-8A1D-6E0E663995F1}" type="datetimeFigureOut">
              <a:rPr lang="en-US" smtClean="0"/>
              <a:t>5/4/2024</a:t>
            </a:fld>
            <a:endParaRPr lang="en-US"/>
          </a:p>
        </p:txBody>
      </p:sp>
      <p:sp>
        <p:nvSpPr>
          <p:cNvPr id="5" name="Footer Placeholder 4">
            <a:extLst>
              <a:ext uri="{FF2B5EF4-FFF2-40B4-BE49-F238E27FC236}">
                <a16:creationId xmlns:a16="http://schemas.microsoft.com/office/drawing/2014/main" id="{C8035540-4C58-F25C-50FD-0CE2F1FE36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E5E6F5-0E24-FB60-B465-A8D3BF2760B4}"/>
              </a:ext>
            </a:extLst>
          </p:cNvPr>
          <p:cNvSpPr>
            <a:spLocks noGrp="1"/>
          </p:cNvSpPr>
          <p:nvPr>
            <p:ph type="sldNum" sz="quarter" idx="12"/>
          </p:nvPr>
        </p:nvSpPr>
        <p:spPr/>
        <p:txBody>
          <a:bodyPr/>
          <a:lstStyle/>
          <a:p>
            <a:fld id="{56973805-616B-A449-ADC5-D80BDB9A8F08}" type="slidenum">
              <a:rPr lang="en-US" smtClean="0"/>
              <a:t>‹#›</a:t>
            </a:fld>
            <a:endParaRPr lang="en-US"/>
          </a:p>
        </p:txBody>
      </p:sp>
    </p:spTree>
    <p:extLst>
      <p:ext uri="{BB962C8B-B14F-4D97-AF65-F5344CB8AC3E}">
        <p14:creationId xmlns:p14="http://schemas.microsoft.com/office/powerpoint/2010/main" val="2129485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CACD117-FDE4-5877-472D-AF5A25301C0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88A2EF-CD2D-2474-68B2-8A61874C62F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78229F-0ADC-29B3-5382-C31A14450999}"/>
              </a:ext>
            </a:extLst>
          </p:cNvPr>
          <p:cNvSpPr>
            <a:spLocks noGrp="1"/>
          </p:cNvSpPr>
          <p:nvPr>
            <p:ph type="dt" sz="half" idx="10"/>
          </p:nvPr>
        </p:nvSpPr>
        <p:spPr/>
        <p:txBody>
          <a:bodyPr/>
          <a:lstStyle/>
          <a:p>
            <a:fld id="{9D152B19-79CE-4542-8A1D-6E0E663995F1}" type="datetimeFigureOut">
              <a:rPr lang="en-US" smtClean="0"/>
              <a:t>5/4/2024</a:t>
            </a:fld>
            <a:endParaRPr lang="en-US"/>
          </a:p>
        </p:txBody>
      </p:sp>
      <p:sp>
        <p:nvSpPr>
          <p:cNvPr id="5" name="Footer Placeholder 4">
            <a:extLst>
              <a:ext uri="{FF2B5EF4-FFF2-40B4-BE49-F238E27FC236}">
                <a16:creationId xmlns:a16="http://schemas.microsoft.com/office/drawing/2014/main" id="{7E817337-7084-BCE3-AD76-460BB60060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CBC481-A7A6-0B49-C90A-100F478ED5F0}"/>
              </a:ext>
            </a:extLst>
          </p:cNvPr>
          <p:cNvSpPr>
            <a:spLocks noGrp="1"/>
          </p:cNvSpPr>
          <p:nvPr>
            <p:ph type="sldNum" sz="quarter" idx="12"/>
          </p:nvPr>
        </p:nvSpPr>
        <p:spPr/>
        <p:txBody>
          <a:bodyPr/>
          <a:lstStyle/>
          <a:p>
            <a:fld id="{56973805-616B-A449-ADC5-D80BDB9A8F08}" type="slidenum">
              <a:rPr lang="en-US" smtClean="0"/>
              <a:t>‹#›</a:t>
            </a:fld>
            <a:endParaRPr lang="en-US"/>
          </a:p>
        </p:txBody>
      </p:sp>
    </p:spTree>
    <p:extLst>
      <p:ext uri="{BB962C8B-B14F-4D97-AF65-F5344CB8AC3E}">
        <p14:creationId xmlns:p14="http://schemas.microsoft.com/office/powerpoint/2010/main" val="946609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05222-B66C-691A-B33B-C3F92DB9B1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F92E56-78C2-9276-CDAC-F464F23B993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8B1604-D76A-B52F-151A-08CA5642652E}"/>
              </a:ext>
            </a:extLst>
          </p:cNvPr>
          <p:cNvSpPr>
            <a:spLocks noGrp="1"/>
          </p:cNvSpPr>
          <p:nvPr>
            <p:ph type="dt" sz="half" idx="10"/>
          </p:nvPr>
        </p:nvSpPr>
        <p:spPr/>
        <p:txBody>
          <a:bodyPr/>
          <a:lstStyle/>
          <a:p>
            <a:fld id="{9D152B19-79CE-4542-8A1D-6E0E663995F1}" type="datetimeFigureOut">
              <a:rPr lang="en-US" smtClean="0"/>
              <a:t>5/4/2024</a:t>
            </a:fld>
            <a:endParaRPr lang="en-US"/>
          </a:p>
        </p:txBody>
      </p:sp>
      <p:sp>
        <p:nvSpPr>
          <p:cNvPr id="5" name="Footer Placeholder 4">
            <a:extLst>
              <a:ext uri="{FF2B5EF4-FFF2-40B4-BE49-F238E27FC236}">
                <a16:creationId xmlns:a16="http://schemas.microsoft.com/office/drawing/2014/main" id="{5B1ECE0B-5D0B-37B0-FB29-C6ECA5A4F6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C38C78-CE3F-8C1F-8CCB-AD11AA32CDDC}"/>
              </a:ext>
            </a:extLst>
          </p:cNvPr>
          <p:cNvSpPr>
            <a:spLocks noGrp="1"/>
          </p:cNvSpPr>
          <p:nvPr>
            <p:ph type="sldNum" sz="quarter" idx="12"/>
          </p:nvPr>
        </p:nvSpPr>
        <p:spPr/>
        <p:txBody>
          <a:bodyPr/>
          <a:lstStyle/>
          <a:p>
            <a:fld id="{56973805-616B-A449-ADC5-D80BDB9A8F08}" type="slidenum">
              <a:rPr lang="en-US" smtClean="0"/>
              <a:t>‹#›</a:t>
            </a:fld>
            <a:endParaRPr lang="en-US"/>
          </a:p>
        </p:txBody>
      </p:sp>
    </p:spTree>
    <p:extLst>
      <p:ext uri="{BB962C8B-B14F-4D97-AF65-F5344CB8AC3E}">
        <p14:creationId xmlns:p14="http://schemas.microsoft.com/office/powerpoint/2010/main" val="40598208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A662F-B76D-0612-4396-71695C753C6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B1F6C0B-5295-C208-E4F2-569C76E3326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00B027-BB0F-CA61-BFE6-1CBFB425D24B}"/>
              </a:ext>
            </a:extLst>
          </p:cNvPr>
          <p:cNvSpPr>
            <a:spLocks noGrp="1"/>
          </p:cNvSpPr>
          <p:nvPr>
            <p:ph type="dt" sz="half" idx="10"/>
          </p:nvPr>
        </p:nvSpPr>
        <p:spPr/>
        <p:txBody>
          <a:bodyPr/>
          <a:lstStyle/>
          <a:p>
            <a:fld id="{9D152B19-79CE-4542-8A1D-6E0E663995F1}" type="datetimeFigureOut">
              <a:rPr lang="en-US" smtClean="0"/>
              <a:t>5/4/2024</a:t>
            </a:fld>
            <a:endParaRPr lang="en-US"/>
          </a:p>
        </p:txBody>
      </p:sp>
      <p:sp>
        <p:nvSpPr>
          <p:cNvPr id="5" name="Footer Placeholder 4">
            <a:extLst>
              <a:ext uri="{FF2B5EF4-FFF2-40B4-BE49-F238E27FC236}">
                <a16:creationId xmlns:a16="http://schemas.microsoft.com/office/drawing/2014/main" id="{41D6E793-DC3E-6EC6-3526-5DA931C293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7268C7-4E7F-7EA4-2993-117528CF127E}"/>
              </a:ext>
            </a:extLst>
          </p:cNvPr>
          <p:cNvSpPr>
            <a:spLocks noGrp="1"/>
          </p:cNvSpPr>
          <p:nvPr>
            <p:ph type="sldNum" sz="quarter" idx="12"/>
          </p:nvPr>
        </p:nvSpPr>
        <p:spPr/>
        <p:txBody>
          <a:bodyPr/>
          <a:lstStyle/>
          <a:p>
            <a:fld id="{56973805-616B-A449-ADC5-D80BDB9A8F08}" type="slidenum">
              <a:rPr lang="en-US" smtClean="0"/>
              <a:t>‹#›</a:t>
            </a:fld>
            <a:endParaRPr lang="en-US"/>
          </a:p>
        </p:txBody>
      </p:sp>
    </p:spTree>
    <p:extLst>
      <p:ext uri="{BB962C8B-B14F-4D97-AF65-F5344CB8AC3E}">
        <p14:creationId xmlns:p14="http://schemas.microsoft.com/office/powerpoint/2010/main" val="2100601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F6F8C-506C-1040-5B64-5E23DFE0F8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E347EF-8E03-798B-4914-142ABCAC87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5C5E540-F4FA-A88E-2139-7BFF411D36A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D6E9216-129D-073A-434A-6539D0E8BCDE}"/>
              </a:ext>
            </a:extLst>
          </p:cNvPr>
          <p:cNvSpPr>
            <a:spLocks noGrp="1"/>
          </p:cNvSpPr>
          <p:nvPr>
            <p:ph type="dt" sz="half" idx="10"/>
          </p:nvPr>
        </p:nvSpPr>
        <p:spPr/>
        <p:txBody>
          <a:bodyPr/>
          <a:lstStyle/>
          <a:p>
            <a:fld id="{9D152B19-79CE-4542-8A1D-6E0E663995F1}" type="datetimeFigureOut">
              <a:rPr lang="en-US" smtClean="0"/>
              <a:t>5/4/2024</a:t>
            </a:fld>
            <a:endParaRPr lang="en-US"/>
          </a:p>
        </p:txBody>
      </p:sp>
      <p:sp>
        <p:nvSpPr>
          <p:cNvPr id="6" name="Footer Placeholder 5">
            <a:extLst>
              <a:ext uri="{FF2B5EF4-FFF2-40B4-BE49-F238E27FC236}">
                <a16:creationId xmlns:a16="http://schemas.microsoft.com/office/drawing/2014/main" id="{2F7D3047-2124-281E-9174-882A6813D6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E346BB6-325B-EB80-88AA-54A1EE80705C}"/>
              </a:ext>
            </a:extLst>
          </p:cNvPr>
          <p:cNvSpPr>
            <a:spLocks noGrp="1"/>
          </p:cNvSpPr>
          <p:nvPr>
            <p:ph type="sldNum" sz="quarter" idx="12"/>
          </p:nvPr>
        </p:nvSpPr>
        <p:spPr/>
        <p:txBody>
          <a:bodyPr/>
          <a:lstStyle/>
          <a:p>
            <a:fld id="{56973805-616B-A449-ADC5-D80BDB9A8F08}" type="slidenum">
              <a:rPr lang="en-US" smtClean="0"/>
              <a:t>‹#›</a:t>
            </a:fld>
            <a:endParaRPr lang="en-US"/>
          </a:p>
        </p:txBody>
      </p:sp>
    </p:spTree>
    <p:extLst>
      <p:ext uri="{BB962C8B-B14F-4D97-AF65-F5344CB8AC3E}">
        <p14:creationId xmlns:p14="http://schemas.microsoft.com/office/powerpoint/2010/main" val="3054628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B32F1-3E60-B174-10D5-9EE607F4CC9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5E7D742-726B-4D33-1908-C4560418241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EC312F4-04C5-DC3E-4417-F22EC5E59C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963B361-0BAA-65EA-A8C6-CA5FBCF557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991AF14-B109-ED08-072B-ADA26998B35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A825DCE-8E7F-2842-5710-B6BF6EFBE8B7}"/>
              </a:ext>
            </a:extLst>
          </p:cNvPr>
          <p:cNvSpPr>
            <a:spLocks noGrp="1"/>
          </p:cNvSpPr>
          <p:nvPr>
            <p:ph type="dt" sz="half" idx="10"/>
          </p:nvPr>
        </p:nvSpPr>
        <p:spPr/>
        <p:txBody>
          <a:bodyPr/>
          <a:lstStyle/>
          <a:p>
            <a:fld id="{9D152B19-79CE-4542-8A1D-6E0E663995F1}" type="datetimeFigureOut">
              <a:rPr lang="en-US" smtClean="0"/>
              <a:t>5/4/2024</a:t>
            </a:fld>
            <a:endParaRPr lang="en-US"/>
          </a:p>
        </p:txBody>
      </p:sp>
      <p:sp>
        <p:nvSpPr>
          <p:cNvPr id="8" name="Footer Placeholder 7">
            <a:extLst>
              <a:ext uri="{FF2B5EF4-FFF2-40B4-BE49-F238E27FC236}">
                <a16:creationId xmlns:a16="http://schemas.microsoft.com/office/drawing/2014/main" id="{DEE680BC-010B-F384-4CFE-4919FF31514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3C2C0B4-65EA-F49D-7BF3-4443305E66B4}"/>
              </a:ext>
            </a:extLst>
          </p:cNvPr>
          <p:cNvSpPr>
            <a:spLocks noGrp="1"/>
          </p:cNvSpPr>
          <p:nvPr>
            <p:ph type="sldNum" sz="quarter" idx="12"/>
          </p:nvPr>
        </p:nvSpPr>
        <p:spPr/>
        <p:txBody>
          <a:bodyPr/>
          <a:lstStyle/>
          <a:p>
            <a:fld id="{56973805-616B-A449-ADC5-D80BDB9A8F08}" type="slidenum">
              <a:rPr lang="en-US" smtClean="0"/>
              <a:t>‹#›</a:t>
            </a:fld>
            <a:endParaRPr lang="en-US"/>
          </a:p>
        </p:txBody>
      </p:sp>
    </p:spTree>
    <p:extLst>
      <p:ext uri="{BB962C8B-B14F-4D97-AF65-F5344CB8AC3E}">
        <p14:creationId xmlns:p14="http://schemas.microsoft.com/office/powerpoint/2010/main" val="3592160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DA6474-FA67-A1DB-A57F-8824E7E0113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3B1D5E6-808B-B057-371D-190CF3B46045}"/>
              </a:ext>
            </a:extLst>
          </p:cNvPr>
          <p:cNvSpPr>
            <a:spLocks noGrp="1"/>
          </p:cNvSpPr>
          <p:nvPr>
            <p:ph type="dt" sz="half" idx="10"/>
          </p:nvPr>
        </p:nvSpPr>
        <p:spPr/>
        <p:txBody>
          <a:bodyPr/>
          <a:lstStyle/>
          <a:p>
            <a:fld id="{9D152B19-79CE-4542-8A1D-6E0E663995F1}" type="datetimeFigureOut">
              <a:rPr lang="en-US" smtClean="0"/>
              <a:t>5/4/2024</a:t>
            </a:fld>
            <a:endParaRPr lang="en-US"/>
          </a:p>
        </p:txBody>
      </p:sp>
      <p:sp>
        <p:nvSpPr>
          <p:cNvPr id="4" name="Footer Placeholder 3">
            <a:extLst>
              <a:ext uri="{FF2B5EF4-FFF2-40B4-BE49-F238E27FC236}">
                <a16:creationId xmlns:a16="http://schemas.microsoft.com/office/drawing/2014/main" id="{57AE4435-78CF-59CF-D715-76E83E8E1C6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1D2B64-F304-E3AA-B9C7-2327EB712B2E}"/>
              </a:ext>
            </a:extLst>
          </p:cNvPr>
          <p:cNvSpPr>
            <a:spLocks noGrp="1"/>
          </p:cNvSpPr>
          <p:nvPr>
            <p:ph type="sldNum" sz="quarter" idx="12"/>
          </p:nvPr>
        </p:nvSpPr>
        <p:spPr/>
        <p:txBody>
          <a:bodyPr/>
          <a:lstStyle/>
          <a:p>
            <a:fld id="{56973805-616B-A449-ADC5-D80BDB9A8F08}" type="slidenum">
              <a:rPr lang="en-US" smtClean="0"/>
              <a:t>‹#›</a:t>
            </a:fld>
            <a:endParaRPr lang="en-US"/>
          </a:p>
        </p:txBody>
      </p:sp>
    </p:spTree>
    <p:extLst>
      <p:ext uri="{BB962C8B-B14F-4D97-AF65-F5344CB8AC3E}">
        <p14:creationId xmlns:p14="http://schemas.microsoft.com/office/powerpoint/2010/main" val="2933454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9D0C116-CC8A-F310-815E-FE4E398CAFE9}"/>
              </a:ext>
            </a:extLst>
          </p:cNvPr>
          <p:cNvSpPr>
            <a:spLocks noGrp="1"/>
          </p:cNvSpPr>
          <p:nvPr>
            <p:ph type="dt" sz="half" idx="10"/>
          </p:nvPr>
        </p:nvSpPr>
        <p:spPr/>
        <p:txBody>
          <a:bodyPr/>
          <a:lstStyle/>
          <a:p>
            <a:fld id="{9D152B19-79CE-4542-8A1D-6E0E663995F1}" type="datetimeFigureOut">
              <a:rPr lang="en-US" smtClean="0"/>
              <a:t>5/4/2024</a:t>
            </a:fld>
            <a:endParaRPr lang="en-US"/>
          </a:p>
        </p:txBody>
      </p:sp>
      <p:sp>
        <p:nvSpPr>
          <p:cNvPr id="3" name="Footer Placeholder 2">
            <a:extLst>
              <a:ext uri="{FF2B5EF4-FFF2-40B4-BE49-F238E27FC236}">
                <a16:creationId xmlns:a16="http://schemas.microsoft.com/office/drawing/2014/main" id="{69BBE4B3-14B2-EC2D-A51B-C76D3BCAB1E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142A9BB-9A7C-7EEC-9348-243C64C32CDA}"/>
              </a:ext>
            </a:extLst>
          </p:cNvPr>
          <p:cNvSpPr>
            <a:spLocks noGrp="1"/>
          </p:cNvSpPr>
          <p:nvPr>
            <p:ph type="sldNum" sz="quarter" idx="12"/>
          </p:nvPr>
        </p:nvSpPr>
        <p:spPr/>
        <p:txBody>
          <a:bodyPr/>
          <a:lstStyle/>
          <a:p>
            <a:fld id="{56973805-616B-A449-ADC5-D80BDB9A8F08}" type="slidenum">
              <a:rPr lang="en-US" smtClean="0"/>
              <a:t>‹#›</a:t>
            </a:fld>
            <a:endParaRPr lang="en-US"/>
          </a:p>
        </p:txBody>
      </p:sp>
    </p:spTree>
    <p:extLst>
      <p:ext uri="{BB962C8B-B14F-4D97-AF65-F5344CB8AC3E}">
        <p14:creationId xmlns:p14="http://schemas.microsoft.com/office/powerpoint/2010/main" val="226385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94A2E-EC90-12C0-FEF8-AD365D2FB0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1E59A7C-8872-C929-07CA-507BB51931A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DBB0F1-663E-FE8C-3D0D-16DEF91D2A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DE160F-BC27-663A-0F63-6560ACE4399C}"/>
              </a:ext>
            </a:extLst>
          </p:cNvPr>
          <p:cNvSpPr>
            <a:spLocks noGrp="1"/>
          </p:cNvSpPr>
          <p:nvPr>
            <p:ph type="dt" sz="half" idx="10"/>
          </p:nvPr>
        </p:nvSpPr>
        <p:spPr/>
        <p:txBody>
          <a:bodyPr/>
          <a:lstStyle/>
          <a:p>
            <a:fld id="{9D152B19-79CE-4542-8A1D-6E0E663995F1}" type="datetimeFigureOut">
              <a:rPr lang="en-US" smtClean="0"/>
              <a:t>5/4/2024</a:t>
            </a:fld>
            <a:endParaRPr lang="en-US"/>
          </a:p>
        </p:txBody>
      </p:sp>
      <p:sp>
        <p:nvSpPr>
          <p:cNvPr id="6" name="Footer Placeholder 5">
            <a:extLst>
              <a:ext uri="{FF2B5EF4-FFF2-40B4-BE49-F238E27FC236}">
                <a16:creationId xmlns:a16="http://schemas.microsoft.com/office/drawing/2014/main" id="{F7430618-2D71-8E3A-AD40-B6D7444D57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CD4CFB-B73C-2E5C-E33C-B5180411AAEF}"/>
              </a:ext>
            </a:extLst>
          </p:cNvPr>
          <p:cNvSpPr>
            <a:spLocks noGrp="1"/>
          </p:cNvSpPr>
          <p:nvPr>
            <p:ph type="sldNum" sz="quarter" idx="12"/>
          </p:nvPr>
        </p:nvSpPr>
        <p:spPr/>
        <p:txBody>
          <a:bodyPr/>
          <a:lstStyle/>
          <a:p>
            <a:fld id="{56973805-616B-A449-ADC5-D80BDB9A8F08}" type="slidenum">
              <a:rPr lang="en-US" smtClean="0"/>
              <a:t>‹#›</a:t>
            </a:fld>
            <a:endParaRPr lang="en-US"/>
          </a:p>
        </p:txBody>
      </p:sp>
    </p:spTree>
    <p:extLst>
      <p:ext uri="{BB962C8B-B14F-4D97-AF65-F5344CB8AC3E}">
        <p14:creationId xmlns:p14="http://schemas.microsoft.com/office/powerpoint/2010/main" val="25526713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5B738B-7052-8924-76DB-C90DEDCE9F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4F848CB-CC83-73C1-34F0-BA53B1E646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18FAB31-1BCF-3707-468A-39A3797344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2016B2-728F-C0F6-0A37-9F57EFCB0D4C}"/>
              </a:ext>
            </a:extLst>
          </p:cNvPr>
          <p:cNvSpPr>
            <a:spLocks noGrp="1"/>
          </p:cNvSpPr>
          <p:nvPr>
            <p:ph type="dt" sz="half" idx="10"/>
          </p:nvPr>
        </p:nvSpPr>
        <p:spPr/>
        <p:txBody>
          <a:bodyPr/>
          <a:lstStyle/>
          <a:p>
            <a:fld id="{9D152B19-79CE-4542-8A1D-6E0E663995F1}" type="datetimeFigureOut">
              <a:rPr lang="en-US" smtClean="0"/>
              <a:t>5/4/2024</a:t>
            </a:fld>
            <a:endParaRPr lang="en-US"/>
          </a:p>
        </p:txBody>
      </p:sp>
      <p:sp>
        <p:nvSpPr>
          <p:cNvPr id="6" name="Footer Placeholder 5">
            <a:extLst>
              <a:ext uri="{FF2B5EF4-FFF2-40B4-BE49-F238E27FC236}">
                <a16:creationId xmlns:a16="http://schemas.microsoft.com/office/drawing/2014/main" id="{F5EFC836-2AE3-91A2-3CA0-451DD62F8C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0E579E-809C-5F5A-51F8-B40253F3DFD7}"/>
              </a:ext>
            </a:extLst>
          </p:cNvPr>
          <p:cNvSpPr>
            <a:spLocks noGrp="1"/>
          </p:cNvSpPr>
          <p:nvPr>
            <p:ph type="sldNum" sz="quarter" idx="12"/>
          </p:nvPr>
        </p:nvSpPr>
        <p:spPr/>
        <p:txBody>
          <a:bodyPr/>
          <a:lstStyle/>
          <a:p>
            <a:fld id="{56973805-616B-A449-ADC5-D80BDB9A8F08}" type="slidenum">
              <a:rPr lang="en-US" smtClean="0"/>
              <a:t>‹#›</a:t>
            </a:fld>
            <a:endParaRPr lang="en-US"/>
          </a:p>
        </p:txBody>
      </p:sp>
    </p:spTree>
    <p:extLst>
      <p:ext uri="{BB962C8B-B14F-4D97-AF65-F5344CB8AC3E}">
        <p14:creationId xmlns:p14="http://schemas.microsoft.com/office/powerpoint/2010/main" val="3324855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BCE9B2-D471-963D-7E1F-90D4A926B6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EF95225-3616-7051-D454-175772CADAD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F5280F-4DFD-4DD4-F6A0-C4DAD011A4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D152B19-79CE-4542-8A1D-6E0E663995F1}" type="datetimeFigureOut">
              <a:rPr lang="en-US" smtClean="0"/>
              <a:t>5/4/2024</a:t>
            </a:fld>
            <a:endParaRPr lang="en-US"/>
          </a:p>
        </p:txBody>
      </p:sp>
      <p:sp>
        <p:nvSpPr>
          <p:cNvPr id="5" name="Footer Placeholder 4">
            <a:extLst>
              <a:ext uri="{FF2B5EF4-FFF2-40B4-BE49-F238E27FC236}">
                <a16:creationId xmlns:a16="http://schemas.microsoft.com/office/drawing/2014/main" id="{20665AD5-6C4A-D39D-D4A2-C63C83B111F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32386D7-77C3-70A2-43AC-28EFB24A57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6973805-616B-A449-ADC5-D80BDB9A8F08}" type="slidenum">
              <a:rPr lang="en-US" smtClean="0"/>
              <a:t>‹#›</a:t>
            </a:fld>
            <a:endParaRPr lang="en-US"/>
          </a:p>
        </p:txBody>
      </p:sp>
    </p:spTree>
    <p:extLst>
      <p:ext uri="{BB962C8B-B14F-4D97-AF65-F5344CB8AC3E}">
        <p14:creationId xmlns:p14="http://schemas.microsoft.com/office/powerpoint/2010/main" val="31365693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15.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 name="Rectangle 111">
            <a:extLst>
              <a:ext uri="{FF2B5EF4-FFF2-40B4-BE49-F238E27FC236}">
                <a16:creationId xmlns:a16="http://schemas.microsoft.com/office/drawing/2014/main" id="{6CCA5F87-1D1E-45CB-8D83-FC7EEFAD99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41BC1A4-CE04-AC67-4910-B8460F9FE443}"/>
              </a:ext>
            </a:extLst>
          </p:cNvPr>
          <p:cNvPicPr>
            <a:picLocks noChangeAspect="1"/>
          </p:cNvPicPr>
          <p:nvPr/>
        </p:nvPicPr>
        <p:blipFill rotWithShape="1">
          <a:blip r:embed="rId5"/>
          <a:srcRect l="22016" r="3484" b="2175"/>
          <a:stretch/>
        </p:blipFill>
        <p:spPr>
          <a:xfrm>
            <a:off x="20" y="10"/>
            <a:ext cx="8668492" cy="6857990"/>
          </a:xfrm>
          <a:prstGeom prst="rect">
            <a:avLst/>
          </a:prstGeom>
        </p:spPr>
      </p:pic>
      <p:sp>
        <p:nvSpPr>
          <p:cNvPr id="113" name="Rectangle 112">
            <a:extLst>
              <a:ext uri="{FF2B5EF4-FFF2-40B4-BE49-F238E27FC236}">
                <a16:creationId xmlns:a16="http://schemas.microsoft.com/office/drawing/2014/main" id="{7CCFC2C6-6238-4A2F-93DE-2ADF74AF6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711652" y="0"/>
            <a:ext cx="8480347"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AA480B1-433F-B91A-1F63-8506536DBF67}"/>
              </a:ext>
            </a:extLst>
          </p:cNvPr>
          <p:cNvSpPr>
            <a:spLocks noGrp="1"/>
          </p:cNvSpPr>
          <p:nvPr>
            <p:ph type="ctrTitle"/>
          </p:nvPr>
        </p:nvSpPr>
        <p:spPr>
          <a:xfrm>
            <a:off x="7848600" y="1122363"/>
            <a:ext cx="4023360" cy="3204134"/>
          </a:xfrm>
        </p:spPr>
        <p:txBody>
          <a:bodyPr anchor="b">
            <a:normAutofit/>
          </a:bodyPr>
          <a:lstStyle/>
          <a:p>
            <a:pPr algn="l"/>
            <a:r>
              <a:rPr lang="en-US" sz="4400" b="1" i="0" u="none" strike="noStrike">
                <a:effectLst/>
                <a:latin typeface="Times New Roman" panose="02020603050405020304" pitchFamily="18" charset="0"/>
                <a:cs typeface="Times New Roman" panose="02020603050405020304" pitchFamily="18" charset="0"/>
              </a:rPr>
              <a:t>Customer Satisfaction of Airline Industry – Project 13</a:t>
            </a:r>
          </a:p>
        </p:txBody>
      </p:sp>
      <p:sp>
        <p:nvSpPr>
          <p:cNvPr id="3" name="Subtitle 2">
            <a:extLst>
              <a:ext uri="{FF2B5EF4-FFF2-40B4-BE49-F238E27FC236}">
                <a16:creationId xmlns:a16="http://schemas.microsoft.com/office/drawing/2014/main" id="{7D046F7A-A828-4AC0-E8DE-7EF131232E15}"/>
              </a:ext>
            </a:extLst>
          </p:cNvPr>
          <p:cNvSpPr>
            <a:spLocks noGrp="1"/>
          </p:cNvSpPr>
          <p:nvPr>
            <p:ph type="subTitle" idx="1"/>
          </p:nvPr>
        </p:nvSpPr>
        <p:spPr>
          <a:xfrm>
            <a:off x="7848600" y="4872922"/>
            <a:ext cx="4023360" cy="1208141"/>
          </a:xfrm>
        </p:spPr>
        <p:txBody>
          <a:bodyPr>
            <a:normAutofit/>
          </a:bodyPr>
          <a:lstStyle/>
          <a:p>
            <a:pPr algn="l"/>
            <a:r>
              <a:rPr lang="en-US" sz="2000" u="sng" dirty="0">
                <a:latin typeface="Times New Roman" panose="02020603050405020304" pitchFamily="18" charset="0"/>
                <a:cs typeface="Times New Roman" panose="02020603050405020304" pitchFamily="18" charset="0"/>
              </a:rPr>
              <a:t>TEAM MEMBERS:</a:t>
            </a:r>
          </a:p>
          <a:p>
            <a:pPr algn="l"/>
            <a:r>
              <a:rPr lang="en-US" sz="2000" dirty="0">
                <a:latin typeface="Times New Roman" panose="02020603050405020304" pitchFamily="18" charset="0"/>
                <a:cs typeface="Times New Roman" panose="02020603050405020304" pitchFamily="18" charset="0"/>
              </a:rPr>
              <a:t>                    1. Harshini Balam</a:t>
            </a:r>
          </a:p>
          <a:p>
            <a:pPr algn="l"/>
            <a:r>
              <a:rPr lang="en-US" sz="2000" dirty="0">
                <a:latin typeface="Times New Roman" panose="02020603050405020304" pitchFamily="18" charset="0"/>
                <a:cs typeface="Times New Roman" panose="02020603050405020304" pitchFamily="18" charset="0"/>
              </a:rPr>
              <a:t>                    2. Neetu Aavula</a:t>
            </a:r>
          </a:p>
          <a:p>
            <a:pPr algn="l"/>
            <a:endParaRPr lang="en-US" sz="2000" dirty="0">
              <a:latin typeface="Times New Roman" panose="02020603050405020304" pitchFamily="18" charset="0"/>
              <a:cs typeface="Times New Roman" panose="02020603050405020304" pitchFamily="18" charset="0"/>
            </a:endParaRPr>
          </a:p>
        </p:txBody>
      </p:sp>
      <p:sp>
        <p:nvSpPr>
          <p:cNvPr id="114" name="Rectangle 1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130540"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5" name="Rectangle 1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1648"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5" name="Audio 14">
            <a:hlinkClick r:id="" action="ppaction://media"/>
            <a:extLst>
              <a:ext uri="{FF2B5EF4-FFF2-40B4-BE49-F238E27FC236}">
                <a16:creationId xmlns:a16="http://schemas.microsoft.com/office/drawing/2014/main" id="{573FB4A1-5A52-0379-E315-FDA946130FA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12428948"/>
      </p:ext>
    </p:extLst>
  </p:cSld>
  <p:clrMapOvr>
    <a:masterClrMapping/>
  </p:clrMapOvr>
  <mc:AlternateContent xmlns:mc="http://schemas.openxmlformats.org/markup-compatibility/2006">
    <mc:Choice xmlns:p14="http://schemas.microsoft.com/office/powerpoint/2010/main" Requires="p14">
      <p:transition spd="slow" p14:dur="2000" advTm="10360"/>
    </mc:Choice>
    <mc:Fallback>
      <p:transition spd="slow" advTm="103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E450-C06A-D434-15F1-1441DCA517B6}"/>
              </a:ext>
            </a:extLst>
          </p:cNvPr>
          <p:cNvSpPr>
            <a:spLocks noGrp="1"/>
          </p:cNvSpPr>
          <p:nvPr>
            <p:ph type="title"/>
          </p:nvPr>
        </p:nvSpPr>
        <p:spPr>
          <a:xfrm>
            <a:off x="6823878" y="741391"/>
            <a:ext cx="4491821" cy="1616203"/>
          </a:xfrm>
        </p:spPr>
        <p:txBody>
          <a:bodyPr vert="horz" lIns="91440" tIns="45720" rIns="91440" bIns="45720" rtlCol="0" anchor="b">
            <a:normAutofit/>
          </a:bodyPr>
          <a:lstStyle/>
          <a:p>
            <a:r>
              <a:rPr lang="en-US" sz="3200" b="1" u="sng"/>
              <a:t>Conclusion</a:t>
            </a:r>
          </a:p>
        </p:txBody>
      </p:sp>
      <p:pic>
        <p:nvPicPr>
          <p:cNvPr id="20" name="Picture 19" descr="Aerial view of parked aeroplane">
            <a:extLst>
              <a:ext uri="{FF2B5EF4-FFF2-40B4-BE49-F238E27FC236}">
                <a16:creationId xmlns:a16="http://schemas.microsoft.com/office/drawing/2014/main" id="{297A143D-78FC-8C07-E50D-54EF23247E43}"/>
              </a:ext>
            </a:extLst>
          </p:cNvPr>
          <p:cNvPicPr>
            <a:picLocks noChangeAspect="1"/>
          </p:cNvPicPr>
          <p:nvPr/>
        </p:nvPicPr>
        <p:blipFill rotWithShape="1">
          <a:blip r:embed="rId4"/>
          <a:srcRect l="8453" r="32213" b="-1"/>
          <a:stretch/>
        </p:blipFill>
        <p:spPr>
          <a:xfrm>
            <a:off x="20" y="10"/>
            <a:ext cx="6095980" cy="6857990"/>
          </a:xfrm>
          <a:prstGeom prst="rect">
            <a:avLst/>
          </a:prstGeom>
        </p:spPr>
      </p:pic>
      <p:grpSp>
        <p:nvGrpSpPr>
          <p:cNvPr id="24" name="Group 23">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25" name="Rectangle 24">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TextBox 6">
            <a:extLst>
              <a:ext uri="{FF2B5EF4-FFF2-40B4-BE49-F238E27FC236}">
                <a16:creationId xmlns:a16="http://schemas.microsoft.com/office/drawing/2014/main" id="{5D7D82A1-0CA8-93A8-53D9-DE9A59EF742F}"/>
              </a:ext>
            </a:extLst>
          </p:cNvPr>
          <p:cNvSpPr txBox="1"/>
          <p:nvPr/>
        </p:nvSpPr>
        <p:spPr>
          <a:xfrm>
            <a:off x="6823878" y="2533476"/>
            <a:ext cx="4491820" cy="3447832"/>
          </a:xfrm>
          <a:prstGeom prst="rect">
            <a:avLst/>
          </a:prstGeom>
        </p:spPr>
        <p:txBody>
          <a:bodyPr vert="horz" lIns="91440" tIns="45720" rIns="91440" bIns="45720" rtlCol="0" anchor="t">
            <a:normAutofit/>
          </a:bodyPr>
          <a:lstStyle/>
          <a:p>
            <a:pPr marL="0" marR="0" indent="-228600">
              <a:lnSpc>
                <a:spcPct val="90000"/>
              </a:lnSpc>
              <a:spcBef>
                <a:spcPts val="0"/>
              </a:spcBef>
              <a:spcAft>
                <a:spcPts val="0"/>
              </a:spcAft>
              <a:buFont typeface="Arial" panose="020B0604020202020204" pitchFamily="34" charset="0"/>
              <a:buChar char="•"/>
            </a:pPr>
            <a:endParaRPr lang="en-US" sz="1700" dirty="0">
              <a:effectLst/>
            </a:endParaRPr>
          </a:p>
          <a:p>
            <a:pPr marR="0">
              <a:lnSpc>
                <a:spcPct val="90000"/>
              </a:lnSpc>
              <a:spcBef>
                <a:spcPts val="0"/>
              </a:spcBef>
              <a:spcAft>
                <a:spcPts val="800"/>
              </a:spcAft>
            </a:pPr>
            <a:r>
              <a:rPr lang="en-US" sz="1700" dirty="0"/>
              <a:t>The K-Nearest Neighbors (KNN) model performed well in analyzing customer satisfaction within the airline industry, particularly when considering the optimal K value. Through cross-validated resampling, the model's accuracy and kappa statistics peaked at K = 11, indicating its ability to generalize effectively while avoiding overfitting. This highlights the KNN model's robustness in predicting customer satisfaction, offering valuable insights for improving airline services and enhancing overall customer experience.</a:t>
            </a:r>
          </a:p>
        </p:txBody>
      </p:sp>
      <p:pic>
        <p:nvPicPr>
          <p:cNvPr id="42" name="Audio 41">
            <a:hlinkClick r:id="" action="ppaction://media"/>
            <a:extLst>
              <a:ext uri="{FF2B5EF4-FFF2-40B4-BE49-F238E27FC236}">
                <a16:creationId xmlns:a16="http://schemas.microsoft.com/office/drawing/2014/main" id="{F970E042-9F25-F4EE-D694-272CD71949B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56222439"/>
      </p:ext>
    </p:extLst>
  </p:cSld>
  <p:clrMapOvr>
    <a:masterClrMapping/>
  </p:clrMapOvr>
  <mc:AlternateContent xmlns:mc="http://schemas.openxmlformats.org/markup-compatibility/2006">
    <mc:Choice xmlns:p14="http://schemas.microsoft.com/office/powerpoint/2010/main" Requires="p14">
      <p:transition spd="slow" p14:dur="2000" advTm="43989"/>
    </mc:Choice>
    <mc:Fallback>
      <p:transition spd="slow" advTm="43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9" name="Rectangle 88">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1" name="Group 90">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99" name="Rectangle 98">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Rectangle 99">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1" name="Rectangle 100">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BAA761E-F7E4-03BD-BE97-70BE1A48C68F}"/>
              </a:ext>
            </a:extLst>
          </p:cNvPr>
          <p:cNvSpPr>
            <a:spLocks noGrp="1"/>
          </p:cNvSpPr>
          <p:nvPr>
            <p:ph idx="1"/>
          </p:nvPr>
        </p:nvSpPr>
        <p:spPr>
          <a:xfrm>
            <a:off x="1289304" y="2902913"/>
            <a:ext cx="9849751" cy="3032168"/>
          </a:xfrm>
        </p:spPr>
        <p:txBody>
          <a:bodyPr anchor="ctr">
            <a:normAutofit/>
          </a:bodyPr>
          <a:lstStyle/>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000" dirty="0">
              <a:latin typeface="Times New Roman" panose="02020603050405020304" pitchFamily="18" charset="0"/>
              <a:cs typeface="Times New Roman" panose="02020603050405020304" pitchFamily="18" charset="0"/>
            </a:endParaRPr>
          </a:p>
          <a:p>
            <a:pPr marL="0" indent="0">
              <a:buNone/>
            </a:pPr>
            <a:r>
              <a:rPr lang="en-US" sz="6000" u="sng" dirty="0">
                <a:latin typeface="Times New Roman" panose="02020603050405020304" pitchFamily="18" charset="0"/>
                <a:ea typeface="+mj-ea"/>
                <a:cs typeface="Times New Roman" panose="02020603050405020304" pitchFamily="18" charset="0"/>
              </a:rPr>
              <a:t>THANK YOU</a:t>
            </a:r>
          </a:p>
        </p:txBody>
      </p:sp>
      <p:pic>
        <p:nvPicPr>
          <p:cNvPr id="10" name="Audio 9">
            <a:hlinkClick r:id="" action="ppaction://media"/>
            <a:extLst>
              <a:ext uri="{FF2B5EF4-FFF2-40B4-BE49-F238E27FC236}">
                <a16:creationId xmlns:a16="http://schemas.microsoft.com/office/drawing/2014/main" id="{D3A59F27-465D-AF1C-DC4A-FB93150B822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94180426"/>
      </p:ext>
    </p:extLst>
  </p:cSld>
  <p:clrMapOvr>
    <a:masterClrMapping/>
  </p:clrMapOvr>
  <mc:AlternateContent xmlns:mc="http://schemas.openxmlformats.org/markup-compatibility/2006">
    <mc:Choice xmlns:p14="http://schemas.microsoft.com/office/powerpoint/2010/main" Requires="p14">
      <p:transition spd="slow" p14:dur="2000" advTm="9059"/>
    </mc:Choice>
    <mc:Fallback>
      <p:transition spd="slow" advTm="90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9" name="Rectangle 88">
            <a:extLst>
              <a:ext uri="{FF2B5EF4-FFF2-40B4-BE49-F238E27FC236}">
                <a16:creationId xmlns:a16="http://schemas.microsoft.com/office/drawing/2014/main" id="{56688E73-49B9-4052-A836-D248C825D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0" name="Rectangle 89">
            <a:extLst>
              <a:ext uri="{FF2B5EF4-FFF2-40B4-BE49-F238E27FC236}">
                <a16:creationId xmlns:a16="http://schemas.microsoft.com/office/drawing/2014/main" id="{5B6AEE0C-07FE-4154-BC7C-2F20530BC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pic>
        <p:nvPicPr>
          <p:cNvPr id="4" name="Picture 3" descr="Graph on document with pen">
            <a:extLst>
              <a:ext uri="{FF2B5EF4-FFF2-40B4-BE49-F238E27FC236}">
                <a16:creationId xmlns:a16="http://schemas.microsoft.com/office/drawing/2014/main" id="{6444E680-F431-855C-2CE6-DDBA33857BE9}"/>
              </a:ext>
            </a:extLst>
          </p:cNvPr>
          <p:cNvPicPr>
            <a:picLocks noChangeAspect="1"/>
          </p:cNvPicPr>
          <p:nvPr/>
        </p:nvPicPr>
        <p:blipFill rotWithShape="1">
          <a:blip r:embed="rId4">
            <a:alphaModFix amt="60000"/>
          </a:blip>
          <a:srcRect t="1415" b="14315"/>
          <a:stretch/>
        </p:blipFill>
        <p:spPr>
          <a:xfrm>
            <a:off x="-1" y="8477"/>
            <a:ext cx="12192001" cy="6857990"/>
          </a:xfrm>
          <a:prstGeom prst="rect">
            <a:avLst/>
          </a:prstGeom>
        </p:spPr>
      </p:pic>
      <p:sp>
        <p:nvSpPr>
          <p:cNvPr id="2" name="Title 1">
            <a:extLst>
              <a:ext uri="{FF2B5EF4-FFF2-40B4-BE49-F238E27FC236}">
                <a16:creationId xmlns:a16="http://schemas.microsoft.com/office/drawing/2014/main" id="{99069B50-B183-E51A-550B-DF2132D0EDD8}"/>
              </a:ext>
            </a:extLst>
          </p:cNvPr>
          <p:cNvSpPr>
            <a:spLocks noGrp="1"/>
          </p:cNvSpPr>
          <p:nvPr>
            <p:ph type="title"/>
          </p:nvPr>
        </p:nvSpPr>
        <p:spPr>
          <a:xfrm>
            <a:off x="838199" y="557189"/>
            <a:ext cx="5155263" cy="5571899"/>
          </a:xfrm>
        </p:spPr>
        <p:txBody>
          <a:bodyPr>
            <a:normAutofit/>
          </a:bodyPr>
          <a:lstStyle/>
          <a:p>
            <a:r>
              <a:rPr lang="en-US" u="sng" dirty="0">
                <a:solidFill>
                  <a:srgbClr val="FFFFFF"/>
                </a:solidFill>
                <a:latin typeface="Times New Roman" panose="02020603050405020304" pitchFamily="18" charset="0"/>
                <a:cs typeface="Times New Roman" panose="02020603050405020304" pitchFamily="18" charset="0"/>
              </a:rPr>
              <a:t>Motivation Driving the Project:</a:t>
            </a:r>
          </a:p>
        </p:txBody>
      </p:sp>
      <p:sp>
        <p:nvSpPr>
          <p:cNvPr id="3" name="Content Placeholder 2">
            <a:extLst>
              <a:ext uri="{FF2B5EF4-FFF2-40B4-BE49-F238E27FC236}">
                <a16:creationId xmlns:a16="http://schemas.microsoft.com/office/drawing/2014/main" id="{996B881D-69D3-53E9-9E38-3C28C12569B6}"/>
              </a:ext>
            </a:extLst>
          </p:cNvPr>
          <p:cNvSpPr>
            <a:spLocks noGrp="1"/>
          </p:cNvSpPr>
          <p:nvPr>
            <p:ph idx="1"/>
          </p:nvPr>
        </p:nvSpPr>
        <p:spPr>
          <a:xfrm>
            <a:off x="6195375" y="557189"/>
            <a:ext cx="5158424" cy="5571899"/>
          </a:xfrm>
        </p:spPr>
        <p:txBody>
          <a:bodyPr anchor="ctr">
            <a:normAutofit/>
          </a:bodyPr>
          <a:lstStyle/>
          <a:p>
            <a:pPr marL="0" indent="0">
              <a:buNone/>
            </a:pPr>
            <a:endParaRPr lang="en-US" sz="1900" dirty="0">
              <a:solidFill>
                <a:srgbClr val="FFFFFF"/>
              </a:solidFill>
            </a:endParaRPr>
          </a:p>
          <a:p>
            <a:pPr marL="0" indent="0">
              <a:buNone/>
            </a:pPr>
            <a:r>
              <a:rPr lang="en-US" sz="1900" dirty="0">
                <a:solidFill>
                  <a:srgbClr val="FFFFFF"/>
                </a:solidFill>
                <a:latin typeface="PT Sans" pitchFamily="34" charset="0"/>
              </a:rPr>
              <a:t>Welcome to the Customer Satisfaction Analysis presentation. We'll delve into a comprehensive analysis of customer satisfaction using real-world data, aiming to extract insights and develop a predictive model to understand the key factors impacting satisfaction levels. </a:t>
            </a:r>
          </a:p>
          <a:p>
            <a:pPr marL="0" indent="0">
              <a:buNone/>
            </a:pPr>
            <a:endParaRPr lang="en-US" sz="1900" dirty="0">
              <a:solidFill>
                <a:srgbClr val="FFFFFF"/>
              </a:solidFill>
              <a:latin typeface="PT Sans" pitchFamily="34" charset="0"/>
            </a:endParaRPr>
          </a:p>
          <a:p>
            <a:pPr marL="0" indent="0">
              <a:buNone/>
            </a:pPr>
            <a:r>
              <a:rPr lang="en-US" sz="1900" b="1" dirty="0">
                <a:solidFill>
                  <a:srgbClr val="FFFFFF"/>
                </a:solidFill>
                <a:latin typeface="Times New Roman" panose="02020603050405020304" pitchFamily="18" charset="0"/>
                <a:cs typeface="Times New Roman" panose="02020603050405020304" pitchFamily="18" charset="0"/>
              </a:rPr>
              <a:t>Project goal</a:t>
            </a:r>
          </a:p>
          <a:p>
            <a:pPr marL="0" indent="0">
              <a:buNone/>
            </a:pPr>
            <a:r>
              <a:rPr lang="en-US" sz="1900" dirty="0">
                <a:solidFill>
                  <a:srgbClr val="FFFFFF"/>
                </a:solidFill>
                <a:latin typeface="PT Sans" pitchFamily="34" charset="0"/>
              </a:rPr>
              <a:t>To develop and evaluate machine learning models to predict customer satisfaction in the airline industry based on various features, using KNN and Naive Bayes algorithms.</a:t>
            </a:r>
          </a:p>
          <a:p>
            <a:pPr marL="0" indent="0">
              <a:buNone/>
            </a:pPr>
            <a:endParaRPr lang="en-US" sz="1900" i="0" u="none" strike="noStrike" dirty="0">
              <a:solidFill>
                <a:srgbClr val="FFFFFF"/>
              </a:solidFill>
              <a:effectLst/>
              <a:highlight>
                <a:srgbClr val="FFFFFF"/>
              </a:highlight>
              <a:latin typeface="Söhne"/>
            </a:endParaRPr>
          </a:p>
        </p:txBody>
      </p:sp>
      <p:pic>
        <p:nvPicPr>
          <p:cNvPr id="37" name="Audio 36">
            <a:hlinkClick r:id="" action="ppaction://media"/>
            <a:extLst>
              <a:ext uri="{FF2B5EF4-FFF2-40B4-BE49-F238E27FC236}">
                <a16:creationId xmlns:a16="http://schemas.microsoft.com/office/drawing/2014/main" id="{3D91AC1D-AA37-D28F-23E7-8C473D748E5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64630101"/>
      </p:ext>
    </p:extLst>
  </p:cSld>
  <p:clrMapOvr>
    <a:masterClrMapping/>
  </p:clrMapOvr>
  <mc:AlternateContent xmlns:mc="http://schemas.openxmlformats.org/markup-compatibility/2006">
    <mc:Choice xmlns:p14="http://schemas.microsoft.com/office/powerpoint/2010/main" Requires="p14">
      <p:transition spd="slow" p14:dur="2000" advTm="34406"/>
    </mc:Choice>
    <mc:Fallback>
      <p:transition spd="slow" advTm="344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5" name="Rectangle 84">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2" descr="Moving Toward Airline Digital Transformation and Personalized Experiences">
            <a:extLst>
              <a:ext uri="{FF2B5EF4-FFF2-40B4-BE49-F238E27FC236}">
                <a16:creationId xmlns:a16="http://schemas.microsoft.com/office/drawing/2014/main" id="{9D76A99B-678A-C086-4636-86CCCDA67407}"/>
              </a:ext>
            </a:extLst>
          </p:cNvPr>
          <p:cNvPicPr>
            <a:picLocks noGrp="1" noChangeAspect="1" noChangeArrowheads="1"/>
          </p:cNvPicPr>
          <p:nvPr>
            <p:ph idx="1"/>
          </p:nvPr>
        </p:nvPicPr>
        <p:blipFill rotWithShape="1">
          <a:blip r:embed="rId4">
            <a:extLst>
              <a:ext uri="{28A0092B-C50C-407E-A947-70E740481C1C}">
                <a14:useLocalDpi xmlns:a14="http://schemas.microsoft.com/office/drawing/2010/main" val="0"/>
              </a:ext>
            </a:extLst>
          </a:blip>
          <a:srcRect r="5882" b="-1"/>
          <a:stretch/>
        </p:blipFill>
        <p:spPr bwMode="auto">
          <a:xfrm>
            <a:off x="2522356" y="10"/>
            <a:ext cx="9669642" cy="6857990"/>
          </a:xfrm>
          <a:prstGeom prst="rect">
            <a:avLst/>
          </a:prstGeom>
          <a:extLst>
            <a:ext uri="{909E8E84-426E-40DD-AFC4-6F175D3DCCD1}">
              <a14:hiddenFill xmlns:a14="http://schemas.microsoft.com/office/drawing/2010/main">
                <a:solidFill>
                  <a:srgbClr val="FFFFFF"/>
                </a:solidFill>
              </a14:hiddenFill>
            </a:ext>
          </a:extLst>
        </p:spPr>
      </p:pic>
      <p:sp>
        <p:nvSpPr>
          <p:cNvPr id="87" name="Rectangle 86">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26F3D3A2-7685-FBCC-2C1B-2B5F505414D2}"/>
              </a:ext>
            </a:extLst>
          </p:cNvPr>
          <p:cNvSpPr txBox="1">
            <a:spLocks/>
          </p:cNvSpPr>
          <p:nvPr/>
        </p:nvSpPr>
        <p:spPr>
          <a:xfrm>
            <a:off x="371667" y="374456"/>
            <a:ext cx="3822189" cy="1899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sz="4000" u="sng" dirty="0"/>
              <a:t>Project Overview</a:t>
            </a:r>
            <a:br>
              <a:rPr lang="en-US" sz="4000" dirty="0"/>
            </a:br>
            <a:endParaRPr lang="en-US" sz="4000" dirty="0"/>
          </a:p>
        </p:txBody>
      </p:sp>
      <p:sp>
        <p:nvSpPr>
          <p:cNvPr id="11" name="Content Placeholder 8">
            <a:extLst>
              <a:ext uri="{FF2B5EF4-FFF2-40B4-BE49-F238E27FC236}">
                <a16:creationId xmlns:a16="http://schemas.microsoft.com/office/drawing/2014/main" id="{DE9466EE-E9E2-AD6D-D266-DC3FB8E819C2}"/>
              </a:ext>
            </a:extLst>
          </p:cNvPr>
          <p:cNvSpPr txBox="1">
            <a:spLocks/>
          </p:cNvSpPr>
          <p:nvPr/>
        </p:nvSpPr>
        <p:spPr>
          <a:xfrm>
            <a:off x="371667" y="2141775"/>
            <a:ext cx="3822189" cy="3742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700" b="1" dirty="0"/>
              <a:t>Objective</a:t>
            </a:r>
          </a:p>
          <a:p>
            <a:pPr marL="0" indent="0">
              <a:buNone/>
            </a:pPr>
            <a:r>
              <a:rPr lang="en-US" sz="1700" dirty="0"/>
              <a:t>Analyze customer satisfaction data and develop a predictive model to anticipate satisfaction levels, enabling businesses to optimize operations and enhance customer experiences.</a:t>
            </a:r>
          </a:p>
          <a:p>
            <a:pPr marL="0"/>
            <a:endParaRPr lang="en-US" sz="1700" dirty="0"/>
          </a:p>
          <a:p>
            <a:pPr marL="0" indent="0">
              <a:buNone/>
            </a:pPr>
            <a:r>
              <a:rPr lang="en-US" sz="1700" b="1" dirty="0"/>
              <a:t>Dataset</a:t>
            </a:r>
          </a:p>
          <a:p>
            <a:pPr marL="0" indent="0">
              <a:buNone/>
            </a:pPr>
            <a:r>
              <a:rPr lang="en-US" sz="1700" dirty="0"/>
              <a:t>The "Customer Satisfaction dataset.csv" comprises 103,904 observations and 24 variables, providing rich information for our analysis.</a:t>
            </a:r>
          </a:p>
          <a:p>
            <a:pPr marL="0"/>
            <a:endParaRPr lang="en-US" sz="1700" b="1" dirty="0"/>
          </a:p>
        </p:txBody>
      </p:sp>
      <p:pic>
        <p:nvPicPr>
          <p:cNvPr id="29" name="Audio 28">
            <a:hlinkClick r:id="" action="ppaction://media"/>
            <a:extLst>
              <a:ext uri="{FF2B5EF4-FFF2-40B4-BE49-F238E27FC236}">
                <a16:creationId xmlns:a16="http://schemas.microsoft.com/office/drawing/2014/main" id="{E06BABD1-C49F-A943-C524-C506CB212C8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29264191"/>
      </p:ext>
    </p:extLst>
  </p:cSld>
  <p:clrMapOvr>
    <a:masterClrMapping/>
  </p:clrMapOvr>
  <mc:AlternateContent xmlns:mc="http://schemas.openxmlformats.org/markup-compatibility/2006">
    <mc:Choice xmlns:p14="http://schemas.microsoft.com/office/powerpoint/2010/main" Requires="p14">
      <p:transition spd="slow" p14:dur="2000" advTm="21605"/>
    </mc:Choice>
    <mc:Fallback>
      <p:transition spd="slow" advTm="21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2" name="Rectangle 2061">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Plane passenger 'humiliates' his wife after she unsuccessfully demands to  move from middle seat">
            <a:extLst>
              <a:ext uri="{FF2B5EF4-FFF2-40B4-BE49-F238E27FC236}">
                <a16:creationId xmlns:a16="http://schemas.microsoft.com/office/drawing/2014/main" id="{691FDE8A-B908-D443-7838-1B68061D3B5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102" r="4781" b="-1"/>
          <a:stretch/>
        </p:blipFill>
        <p:spPr bwMode="auto">
          <a:xfrm>
            <a:off x="0" y="10"/>
            <a:ext cx="9669642" cy="6857990"/>
          </a:xfrm>
          <a:prstGeom prst="rect">
            <a:avLst/>
          </a:prstGeom>
          <a:extLst>
            <a:ext uri="{909E8E84-426E-40DD-AFC4-6F175D3DCCD1}">
              <a14:hiddenFill xmlns:a14="http://schemas.microsoft.com/office/drawing/2010/main">
                <a:solidFill>
                  <a:srgbClr val="FFFFFF"/>
                </a:solidFill>
              </a14:hiddenFill>
            </a:ext>
          </a:extLst>
        </p:spPr>
      </p:pic>
      <p:sp>
        <p:nvSpPr>
          <p:cNvPr id="2064" name="Rectangle 2063">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6D71E2DD-C402-F9A6-5F96-DBAC58F68967}"/>
              </a:ext>
            </a:extLst>
          </p:cNvPr>
          <p:cNvSpPr txBox="1"/>
          <p:nvPr/>
        </p:nvSpPr>
        <p:spPr>
          <a:xfrm>
            <a:off x="8186754" y="562281"/>
            <a:ext cx="3822189" cy="1899912"/>
          </a:xfrm>
          <a:prstGeom prst="rect">
            <a:avLst/>
          </a:prstGeom>
        </p:spPr>
        <p:txBody>
          <a:bodyPr vert="horz" lIns="91440" tIns="45720" rIns="91440" bIns="45720" rtlCol="0" anchor="ctr">
            <a:normAutofit/>
          </a:bodyPr>
          <a:lstStyle/>
          <a:p>
            <a:pPr marL="0" indent="0">
              <a:lnSpc>
                <a:spcPct val="90000"/>
              </a:lnSpc>
              <a:spcBef>
                <a:spcPct val="0"/>
              </a:spcBef>
              <a:spcAft>
                <a:spcPts val="600"/>
              </a:spcAft>
            </a:pPr>
            <a:r>
              <a:rPr lang="en-US" sz="4000" u="sng" dirty="0">
                <a:latin typeface="+mj-lt"/>
                <a:ea typeface="+mj-ea"/>
                <a:cs typeface="+mj-cs"/>
              </a:rPr>
              <a:t>Data Overview</a:t>
            </a:r>
          </a:p>
        </p:txBody>
      </p:sp>
      <p:sp>
        <p:nvSpPr>
          <p:cNvPr id="13" name="TextBox 12">
            <a:extLst>
              <a:ext uri="{FF2B5EF4-FFF2-40B4-BE49-F238E27FC236}">
                <a16:creationId xmlns:a16="http://schemas.microsoft.com/office/drawing/2014/main" id="{3271F2F4-7FFC-695F-B23E-C0D0370E06E8}"/>
              </a:ext>
            </a:extLst>
          </p:cNvPr>
          <p:cNvSpPr txBox="1"/>
          <p:nvPr/>
        </p:nvSpPr>
        <p:spPr>
          <a:xfrm>
            <a:off x="8189800" y="2396879"/>
            <a:ext cx="3822189" cy="3742762"/>
          </a:xfrm>
          <a:prstGeom prst="rect">
            <a:avLst/>
          </a:prstGeom>
        </p:spPr>
        <p:txBody>
          <a:bodyPr vert="horz" lIns="91440" tIns="45720" rIns="91440" bIns="45720" rtlCol="0">
            <a:normAutofit/>
          </a:bodyPr>
          <a:lstStyle/>
          <a:p>
            <a:pPr>
              <a:lnSpc>
                <a:spcPct val="90000"/>
              </a:lnSpc>
              <a:spcBef>
                <a:spcPts val="1000"/>
              </a:spcBef>
            </a:pPr>
            <a:r>
              <a:rPr lang="en-US" sz="2000" b="1" dirty="0"/>
              <a:t>Data Summary</a:t>
            </a:r>
          </a:p>
          <a:p>
            <a:pPr>
              <a:lnSpc>
                <a:spcPct val="90000"/>
              </a:lnSpc>
            </a:pPr>
            <a:r>
              <a:rPr lang="en-US" sz="2000" dirty="0"/>
              <a:t>The dataset includes customer demographics, travel details, service ratings, and satisfaction levels.</a:t>
            </a:r>
          </a:p>
          <a:p>
            <a:pPr indent="-228600">
              <a:lnSpc>
                <a:spcPct val="90000"/>
              </a:lnSpc>
              <a:buFont typeface="Arial" panose="020B0604020202020204" pitchFamily="34" charset="0"/>
              <a:buChar char="•"/>
            </a:pPr>
            <a:endParaRPr lang="en-US" sz="2000" dirty="0"/>
          </a:p>
          <a:p>
            <a:pPr>
              <a:lnSpc>
                <a:spcPct val="90000"/>
              </a:lnSpc>
            </a:pPr>
            <a:r>
              <a:rPr lang="en-US" sz="2000" b="1" dirty="0"/>
              <a:t>Key Variables</a:t>
            </a:r>
          </a:p>
          <a:p>
            <a:pPr>
              <a:lnSpc>
                <a:spcPct val="90000"/>
              </a:lnSpc>
            </a:pPr>
            <a:r>
              <a:rPr lang="en-US" sz="2000" dirty="0"/>
              <a:t>Age, gender, flight distance, type of travel, and class of service.</a:t>
            </a:r>
          </a:p>
          <a:p>
            <a:pPr indent="-228600">
              <a:lnSpc>
                <a:spcPct val="90000"/>
              </a:lnSpc>
              <a:buFont typeface="Arial" panose="020B0604020202020204" pitchFamily="34" charset="0"/>
              <a:buChar char="•"/>
            </a:pPr>
            <a:endParaRPr lang="en-US" sz="2000" dirty="0"/>
          </a:p>
        </p:txBody>
      </p:sp>
      <p:pic>
        <p:nvPicPr>
          <p:cNvPr id="16" name="Audio 15">
            <a:hlinkClick r:id="" action="ppaction://media"/>
            <a:extLst>
              <a:ext uri="{FF2B5EF4-FFF2-40B4-BE49-F238E27FC236}">
                <a16:creationId xmlns:a16="http://schemas.microsoft.com/office/drawing/2014/main" id="{56E08A68-3DB9-4472-A61B-A77FC18C0F4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59714323"/>
      </p:ext>
    </p:extLst>
  </p:cSld>
  <p:clrMapOvr>
    <a:masterClrMapping/>
  </p:clrMapOvr>
  <mc:AlternateContent xmlns:mc="http://schemas.openxmlformats.org/markup-compatibility/2006">
    <mc:Choice xmlns:p14="http://schemas.microsoft.com/office/powerpoint/2010/main" Requires="p14">
      <p:transition spd="slow" p14:dur="2000" advTm="18695"/>
    </mc:Choice>
    <mc:Fallback>
      <p:transition spd="slow" advTm="186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64" name="Rectangle 63">
            <a:extLst>
              <a:ext uri="{FF2B5EF4-FFF2-40B4-BE49-F238E27FC236}">
                <a16:creationId xmlns:a16="http://schemas.microsoft.com/office/drawing/2014/main" id="{0EFD753D-6A49-46DD-9E82-AA6E2C62B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5" name="Rectangle 64">
            <a:extLst>
              <a:ext uri="{FF2B5EF4-FFF2-40B4-BE49-F238E27FC236}">
                <a16:creationId xmlns:a16="http://schemas.microsoft.com/office/drawing/2014/main" id="{138A5824-1F4A-4EE7-BC13-5BB48FC080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0044" y="321732"/>
            <a:ext cx="4568741" cy="6192603"/>
          </a:xfrm>
          <a:prstGeom prst="rect">
            <a:avLst/>
          </a:prstGeom>
          <a:solidFill>
            <a:srgbClr val="3336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8F05799E-D3BE-8726-F5AD-011DFF7568C9}"/>
              </a:ext>
            </a:extLst>
          </p:cNvPr>
          <p:cNvSpPr>
            <a:spLocks noGrp="1"/>
          </p:cNvSpPr>
          <p:nvPr>
            <p:ph type="title"/>
          </p:nvPr>
        </p:nvSpPr>
        <p:spPr>
          <a:xfrm>
            <a:off x="798256" y="559836"/>
            <a:ext cx="3843874" cy="1570759"/>
          </a:xfrm>
        </p:spPr>
        <p:txBody>
          <a:bodyPr vert="horz" lIns="91440" tIns="45720" rIns="91440" bIns="45720" rtlCol="0" anchor="b">
            <a:normAutofit/>
          </a:bodyPr>
          <a:lstStyle/>
          <a:p>
            <a:r>
              <a:rPr lang="en-US" sz="3600" u="sng" kern="1200" dirty="0">
                <a:solidFill>
                  <a:srgbClr val="FFFFFF"/>
                </a:solidFill>
                <a:latin typeface="+mj-lt"/>
                <a:ea typeface="+mj-ea"/>
                <a:cs typeface="+mj-cs"/>
              </a:rPr>
              <a:t>Data Visualization</a:t>
            </a:r>
          </a:p>
        </p:txBody>
      </p:sp>
      <p:pic>
        <p:nvPicPr>
          <p:cNvPr id="27" name="Picture 26">
            <a:extLst>
              <a:ext uri="{FF2B5EF4-FFF2-40B4-BE49-F238E27FC236}">
                <a16:creationId xmlns:a16="http://schemas.microsoft.com/office/drawing/2014/main" id="{E02AACB5-0DBA-0802-0E06-CA71E786EC59}"/>
              </a:ext>
            </a:extLst>
          </p:cNvPr>
          <p:cNvPicPr>
            <a:picLocks noChangeAspect="1"/>
          </p:cNvPicPr>
          <p:nvPr/>
        </p:nvPicPr>
        <p:blipFill rotWithShape="1">
          <a:blip r:embed="rId4"/>
          <a:srcRect l="12375" r="14894" b="-1"/>
          <a:stretch/>
        </p:blipFill>
        <p:spPr>
          <a:xfrm>
            <a:off x="4968250" y="325905"/>
            <a:ext cx="2249424" cy="2002611"/>
          </a:xfrm>
          <a:prstGeom prst="rect">
            <a:avLst/>
          </a:prstGeom>
        </p:spPr>
      </p:pic>
      <p:sp>
        <p:nvSpPr>
          <p:cNvPr id="13" name="Content Placeholder 8">
            <a:extLst>
              <a:ext uri="{FF2B5EF4-FFF2-40B4-BE49-F238E27FC236}">
                <a16:creationId xmlns:a16="http://schemas.microsoft.com/office/drawing/2014/main" id="{6B017558-2036-1BF0-4F36-323B3F3E611F}"/>
              </a:ext>
            </a:extLst>
          </p:cNvPr>
          <p:cNvSpPr txBox="1">
            <a:spLocks/>
          </p:cNvSpPr>
          <p:nvPr/>
        </p:nvSpPr>
        <p:spPr>
          <a:xfrm>
            <a:off x="798256" y="2474260"/>
            <a:ext cx="3607930" cy="367715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700" b="1" dirty="0">
                <a:solidFill>
                  <a:srgbClr val="FFFFFF"/>
                </a:solidFill>
              </a:rPr>
              <a:t>Numerical Variables</a:t>
            </a:r>
          </a:p>
          <a:p>
            <a:pPr marL="0" indent="0">
              <a:buNone/>
            </a:pPr>
            <a:r>
              <a:rPr lang="en-US" sz="1700" dirty="0">
                <a:solidFill>
                  <a:srgbClr val="FFFFFF"/>
                </a:solidFill>
              </a:rPr>
              <a:t>Histograms to analyze central tendency, spread, and distribution.</a:t>
            </a:r>
          </a:p>
          <a:p>
            <a:pPr marL="0"/>
            <a:endParaRPr lang="en-US" sz="1700" b="1" dirty="0">
              <a:solidFill>
                <a:srgbClr val="FFFFFF"/>
              </a:solidFill>
            </a:endParaRPr>
          </a:p>
          <a:p>
            <a:pPr marL="0" indent="0">
              <a:buNone/>
            </a:pPr>
            <a:r>
              <a:rPr lang="en-US" sz="1700" b="1" dirty="0">
                <a:solidFill>
                  <a:srgbClr val="FFFFFF"/>
                </a:solidFill>
              </a:rPr>
              <a:t>Categorical</a:t>
            </a:r>
            <a:r>
              <a:rPr lang="en-US" sz="1700" b="1" u="none" strike="noStrike" dirty="0">
                <a:solidFill>
                  <a:srgbClr val="FFFFFF"/>
                </a:solidFill>
                <a:effectLst/>
              </a:rPr>
              <a:t> Variables</a:t>
            </a:r>
          </a:p>
          <a:p>
            <a:pPr marL="0" indent="0">
              <a:buNone/>
            </a:pPr>
            <a:r>
              <a:rPr lang="en-US" sz="1700" dirty="0">
                <a:solidFill>
                  <a:srgbClr val="FFFFFF"/>
                </a:solidFill>
              </a:rPr>
              <a:t>Bar plots to visualize frequency distribution of categories.</a:t>
            </a:r>
          </a:p>
          <a:p>
            <a:pPr marL="0"/>
            <a:endParaRPr lang="en-US" sz="1700" dirty="0">
              <a:solidFill>
                <a:srgbClr val="FFFFFF"/>
              </a:solidFill>
            </a:endParaRPr>
          </a:p>
          <a:p>
            <a:pPr marL="0" indent="0">
              <a:buNone/>
            </a:pPr>
            <a:r>
              <a:rPr lang="en-US" sz="1700" dirty="0">
                <a:solidFill>
                  <a:srgbClr val="FFFFFF"/>
                </a:solidFill>
              </a:rPr>
              <a:t>Boxplot for Comparing Features by Satisfaction and Satisfaction Distribution</a:t>
            </a:r>
          </a:p>
          <a:p>
            <a:pPr marL="0"/>
            <a:endParaRPr lang="en-US" sz="1700" b="1" dirty="0">
              <a:solidFill>
                <a:srgbClr val="FFFFFF"/>
              </a:solidFill>
            </a:endParaRPr>
          </a:p>
        </p:txBody>
      </p:sp>
      <p:pic>
        <p:nvPicPr>
          <p:cNvPr id="29" name="Picture 28">
            <a:extLst>
              <a:ext uri="{FF2B5EF4-FFF2-40B4-BE49-F238E27FC236}">
                <a16:creationId xmlns:a16="http://schemas.microsoft.com/office/drawing/2014/main" id="{4DF1B715-EB51-B8DF-7D1B-225C8A6A5D6F}"/>
              </a:ext>
            </a:extLst>
          </p:cNvPr>
          <p:cNvPicPr>
            <a:picLocks noChangeAspect="1"/>
          </p:cNvPicPr>
          <p:nvPr/>
        </p:nvPicPr>
        <p:blipFill rotWithShape="1">
          <a:blip r:embed="rId5"/>
          <a:srcRect l="14460" r="13090" b="-1"/>
          <a:stretch/>
        </p:blipFill>
        <p:spPr>
          <a:xfrm>
            <a:off x="4968251" y="2419956"/>
            <a:ext cx="2249424" cy="2002611"/>
          </a:xfrm>
          <a:prstGeom prst="rect">
            <a:avLst/>
          </a:prstGeom>
        </p:spPr>
      </p:pic>
      <p:pic>
        <p:nvPicPr>
          <p:cNvPr id="26" name="Picture 25">
            <a:extLst>
              <a:ext uri="{FF2B5EF4-FFF2-40B4-BE49-F238E27FC236}">
                <a16:creationId xmlns:a16="http://schemas.microsoft.com/office/drawing/2014/main" id="{42A8D568-16EF-0A0C-A74A-D65F35B5D07F}"/>
              </a:ext>
            </a:extLst>
          </p:cNvPr>
          <p:cNvPicPr>
            <a:picLocks noChangeAspect="1"/>
          </p:cNvPicPr>
          <p:nvPr/>
        </p:nvPicPr>
        <p:blipFill rotWithShape="1">
          <a:blip r:embed="rId6"/>
          <a:srcRect r="3458" b="-1"/>
          <a:stretch/>
        </p:blipFill>
        <p:spPr>
          <a:xfrm>
            <a:off x="7295203" y="325904"/>
            <a:ext cx="4570677" cy="3065565"/>
          </a:xfrm>
          <a:prstGeom prst="rect">
            <a:avLst/>
          </a:prstGeom>
        </p:spPr>
      </p:pic>
      <p:pic>
        <p:nvPicPr>
          <p:cNvPr id="25" name="Picture 24">
            <a:extLst>
              <a:ext uri="{FF2B5EF4-FFF2-40B4-BE49-F238E27FC236}">
                <a16:creationId xmlns:a16="http://schemas.microsoft.com/office/drawing/2014/main" id="{B14C7E56-BDBF-9FAC-7137-429C4655E69F}"/>
              </a:ext>
            </a:extLst>
          </p:cNvPr>
          <p:cNvPicPr>
            <a:picLocks noChangeAspect="1"/>
          </p:cNvPicPr>
          <p:nvPr/>
        </p:nvPicPr>
        <p:blipFill rotWithShape="1">
          <a:blip r:embed="rId7"/>
          <a:srcRect l="158" r="32445" b="1"/>
          <a:stretch/>
        </p:blipFill>
        <p:spPr>
          <a:xfrm>
            <a:off x="4976656" y="4511800"/>
            <a:ext cx="2249424" cy="2002536"/>
          </a:xfrm>
          <a:prstGeom prst="rect">
            <a:avLst/>
          </a:prstGeom>
        </p:spPr>
      </p:pic>
      <p:pic>
        <p:nvPicPr>
          <p:cNvPr id="28" name="Picture 27">
            <a:extLst>
              <a:ext uri="{FF2B5EF4-FFF2-40B4-BE49-F238E27FC236}">
                <a16:creationId xmlns:a16="http://schemas.microsoft.com/office/drawing/2014/main" id="{6697660C-181B-36A8-6784-7C6C3354536A}"/>
              </a:ext>
            </a:extLst>
          </p:cNvPr>
          <p:cNvPicPr>
            <a:picLocks noChangeAspect="1"/>
          </p:cNvPicPr>
          <p:nvPr/>
        </p:nvPicPr>
        <p:blipFill rotWithShape="1">
          <a:blip r:embed="rId8"/>
          <a:srcRect l="5293" r="3022" b="-2"/>
          <a:stretch/>
        </p:blipFill>
        <p:spPr>
          <a:xfrm>
            <a:off x="7295203" y="3474720"/>
            <a:ext cx="4570677" cy="3053487"/>
          </a:xfrm>
          <a:prstGeom prst="rect">
            <a:avLst/>
          </a:prstGeom>
        </p:spPr>
      </p:pic>
      <p:pic>
        <p:nvPicPr>
          <p:cNvPr id="14" name="Audio 13">
            <a:hlinkClick r:id="" action="ppaction://media"/>
            <a:extLst>
              <a:ext uri="{FF2B5EF4-FFF2-40B4-BE49-F238E27FC236}">
                <a16:creationId xmlns:a16="http://schemas.microsoft.com/office/drawing/2014/main" id="{48BD5254-8FBE-8C4F-B30D-F42BB337516A}"/>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017598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5754"/>
    </mc:Choice>
    <mc:Fallback>
      <p:transition spd="slow" advTm="25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200" name="Rectangle 7199">
            <a:extLst>
              <a:ext uri="{FF2B5EF4-FFF2-40B4-BE49-F238E27FC236}">
                <a16:creationId xmlns:a16="http://schemas.microsoft.com/office/drawing/2014/main" id="{7515D20E-1AB7-4E74-9236-2B72B63D60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FB0F888D-051B-8556-5194-9079E123C0C2}"/>
              </a:ext>
            </a:extLst>
          </p:cNvPr>
          <p:cNvSpPr txBox="1"/>
          <p:nvPr/>
        </p:nvSpPr>
        <p:spPr>
          <a:xfrm>
            <a:off x="1045027" y="1336329"/>
            <a:ext cx="4302455" cy="438258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5400" u="sng" kern="1200" dirty="0">
                <a:solidFill>
                  <a:schemeClr val="tx1"/>
                </a:solidFill>
                <a:latin typeface="+mj-lt"/>
                <a:ea typeface="+mj-ea"/>
                <a:cs typeface="+mj-cs"/>
              </a:rPr>
              <a:t>Data Preprocessing</a:t>
            </a:r>
          </a:p>
        </p:txBody>
      </p:sp>
      <p:grpSp>
        <p:nvGrpSpPr>
          <p:cNvPr id="7202" name="Group 7201">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63461"/>
            <a:ext cx="731521" cy="673460"/>
            <a:chOff x="3940602" y="308034"/>
            <a:chExt cx="2116791" cy="3428999"/>
          </a:xfrm>
          <a:solidFill>
            <a:schemeClr val="accent4"/>
          </a:solidFill>
        </p:grpSpPr>
        <p:sp>
          <p:nvSpPr>
            <p:cNvPr id="7206" name="Rectangle 7205">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4" name="Rectangle 720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5" name="Rectangle 720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207" name="Rectangle 7206">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09" name="Rectangle 720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982976"/>
            <a:ext cx="6009366" cy="512063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95" name="Content Placeholder 8">
            <a:extLst>
              <a:ext uri="{FF2B5EF4-FFF2-40B4-BE49-F238E27FC236}">
                <a16:creationId xmlns:a16="http://schemas.microsoft.com/office/drawing/2014/main" id="{9F9520C9-6F8F-393B-A1A2-95769BAD1F05}"/>
              </a:ext>
            </a:extLst>
          </p:cNvPr>
          <p:cNvSpPr txBox="1">
            <a:spLocks/>
          </p:cNvSpPr>
          <p:nvPr/>
        </p:nvSpPr>
        <p:spPr>
          <a:xfrm>
            <a:off x="6096001" y="1336329"/>
            <a:ext cx="5260848" cy="438258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900" b="1" dirty="0"/>
              <a:t>1. Handling Missing values</a:t>
            </a:r>
          </a:p>
          <a:p>
            <a:pPr marL="0" indent="0">
              <a:buNone/>
            </a:pPr>
            <a:r>
              <a:rPr lang="en-US" sz="1900" dirty="0"/>
              <a:t>The dataset does not contain any missing values, simplifying the preprocessing phase.</a:t>
            </a:r>
          </a:p>
          <a:p>
            <a:pPr marL="0"/>
            <a:endParaRPr lang="en-US" sz="1900" dirty="0"/>
          </a:p>
          <a:p>
            <a:pPr marL="0" indent="0">
              <a:buNone/>
            </a:pPr>
            <a:r>
              <a:rPr lang="en-US" sz="1900" b="1" dirty="0"/>
              <a:t>2. Encoding categorical variables</a:t>
            </a:r>
            <a:endParaRPr lang="en-US" sz="1900" b="1" u="none" strike="noStrike" dirty="0">
              <a:effectLst/>
            </a:endParaRPr>
          </a:p>
          <a:p>
            <a:pPr marL="0" indent="0">
              <a:buNone/>
            </a:pPr>
            <a:r>
              <a:rPr lang="en-US" sz="1900" dirty="0"/>
              <a:t>Convert categorical variables into numerical format using techniques like one-hot encoding. Convert categorical variables '</a:t>
            </a:r>
            <a:r>
              <a:rPr lang="en-US" sz="1900" dirty="0" err="1"/>
              <a:t>Type.of.Travel</a:t>
            </a:r>
            <a:r>
              <a:rPr lang="en-US" sz="1900" dirty="0"/>
              <a:t>' and 'Class' into binary dummy variables.</a:t>
            </a:r>
          </a:p>
          <a:p>
            <a:pPr marL="0"/>
            <a:endParaRPr lang="en-US" sz="1900" dirty="0"/>
          </a:p>
          <a:p>
            <a:pPr marL="0" indent="0">
              <a:spcBef>
                <a:spcPts val="1000"/>
              </a:spcBef>
              <a:buNone/>
            </a:pPr>
            <a:r>
              <a:rPr lang="en-US" sz="1900" b="1" dirty="0"/>
              <a:t>3. Normalize Numeric Features</a:t>
            </a:r>
          </a:p>
          <a:p>
            <a:pPr marL="0" indent="0">
              <a:spcBef>
                <a:spcPts val="1000"/>
              </a:spcBef>
              <a:buNone/>
            </a:pPr>
            <a:r>
              <a:rPr lang="en-US" sz="1900" dirty="0"/>
              <a:t>Normalize 'Flight. Distance' using Min-Max Scaling to scale values between 0 and 1.</a:t>
            </a:r>
          </a:p>
          <a:p>
            <a:pPr marL="0"/>
            <a:endParaRPr lang="en-US" sz="1900" dirty="0"/>
          </a:p>
          <a:p>
            <a:pPr marL="0"/>
            <a:endParaRPr lang="en-US" sz="1900" b="1" dirty="0"/>
          </a:p>
        </p:txBody>
      </p:sp>
      <p:pic>
        <p:nvPicPr>
          <p:cNvPr id="11" name="Audio 10">
            <a:hlinkClick r:id="" action="ppaction://media"/>
            <a:extLst>
              <a:ext uri="{FF2B5EF4-FFF2-40B4-BE49-F238E27FC236}">
                <a16:creationId xmlns:a16="http://schemas.microsoft.com/office/drawing/2014/main" id="{D3398717-4DA9-5ABC-9252-AC769C83EE9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61759749"/>
      </p:ext>
    </p:extLst>
  </p:cSld>
  <p:clrMapOvr>
    <a:masterClrMapping/>
  </p:clrMapOvr>
  <mc:AlternateContent xmlns:mc="http://schemas.openxmlformats.org/markup-compatibility/2006">
    <mc:Choice xmlns:p14="http://schemas.microsoft.com/office/powerpoint/2010/main" Requires="p14">
      <p:transition spd="slow" p14:dur="2000" advTm="42486"/>
    </mc:Choice>
    <mc:Fallback>
      <p:transition spd="slow" advTm="424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2" name="Rectangle 91">
            <a:extLst>
              <a:ext uri="{FF2B5EF4-FFF2-40B4-BE49-F238E27FC236}">
                <a16:creationId xmlns:a16="http://schemas.microsoft.com/office/drawing/2014/main" id="{99ED5833-B85B-4103-8A3B-CAB0308E6C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F6C272B5-23A8-3A5D-88E0-ACB1F1454D23}"/>
              </a:ext>
            </a:extLst>
          </p:cNvPr>
          <p:cNvSpPr>
            <a:spLocks noGrp="1"/>
          </p:cNvSpPr>
          <p:nvPr>
            <p:ph type="title"/>
          </p:nvPr>
        </p:nvSpPr>
        <p:spPr>
          <a:xfrm>
            <a:off x="838199" y="365125"/>
            <a:ext cx="10961451" cy="831377"/>
          </a:xfrm>
        </p:spPr>
        <p:txBody>
          <a:bodyPr vert="horz" lIns="91440" tIns="45720" rIns="91440" bIns="45720" rtlCol="0" anchor="ctr">
            <a:normAutofit/>
          </a:bodyPr>
          <a:lstStyle/>
          <a:p>
            <a:r>
              <a:rPr lang="en-US" sz="4000" u="sng" dirty="0">
                <a:latin typeface="Times New Roman" panose="02020603050405020304" pitchFamily="18" charset="0"/>
                <a:cs typeface="Times New Roman" panose="02020603050405020304" pitchFamily="18" charset="0"/>
              </a:rPr>
              <a:t>Feature Selection and PCA Visualization</a:t>
            </a:r>
          </a:p>
        </p:txBody>
      </p:sp>
      <p:pic>
        <p:nvPicPr>
          <p:cNvPr id="9" name="Picture 8">
            <a:extLst>
              <a:ext uri="{FF2B5EF4-FFF2-40B4-BE49-F238E27FC236}">
                <a16:creationId xmlns:a16="http://schemas.microsoft.com/office/drawing/2014/main" id="{E40F5291-ECB9-4ED6-D73D-C8A12E639549}"/>
              </a:ext>
            </a:extLst>
          </p:cNvPr>
          <p:cNvPicPr>
            <a:picLocks noChangeAspect="1"/>
          </p:cNvPicPr>
          <p:nvPr/>
        </p:nvPicPr>
        <p:blipFill rotWithShape="1">
          <a:blip r:embed="rId4"/>
          <a:srcRect t="3295"/>
          <a:stretch/>
        </p:blipFill>
        <p:spPr>
          <a:xfrm>
            <a:off x="974704" y="1547384"/>
            <a:ext cx="4369516" cy="3686783"/>
          </a:xfrm>
          <a:prstGeom prst="rect">
            <a:avLst/>
          </a:prstGeom>
        </p:spPr>
      </p:pic>
      <p:pic>
        <p:nvPicPr>
          <p:cNvPr id="11" name="Picture 10">
            <a:extLst>
              <a:ext uri="{FF2B5EF4-FFF2-40B4-BE49-F238E27FC236}">
                <a16:creationId xmlns:a16="http://schemas.microsoft.com/office/drawing/2014/main" id="{833C0B30-2F6C-5A6C-BF87-B6CC8AB41F9C}"/>
              </a:ext>
            </a:extLst>
          </p:cNvPr>
          <p:cNvPicPr>
            <a:picLocks noChangeAspect="1"/>
          </p:cNvPicPr>
          <p:nvPr/>
        </p:nvPicPr>
        <p:blipFill rotWithShape="1">
          <a:blip r:embed="rId5"/>
          <a:srcRect l="148" r="3" b="3"/>
          <a:stretch/>
        </p:blipFill>
        <p:spPr>
          <a:xfrm>
            <a:off x="6318924" y="1439333"/>
            <a:ext cx="4369516" cy="3727979"/>
          </a:xfrm>
          <a:prstGeom prst="rect">
            <a:avLst/>
          </a:prstGeom>
        </p:spPr>
      </p:pic>
      <p:sp>
        <p:nvSpPr>
          <p:cNvPr id="12" name="Content Placeholder 8">
            <a:extLst>
              <a:ext uri="{FF2B5EF4-FFF2-40B4-BE49-F238E27FC236}">
                <a16:creationId xmlns:a16="http://schemas.microsoft.com/office/drawing/2014/main" id="{F182B367-DFD2-A51F-9744-CFEDF0B9A124}"/>
              </a:ext>
            </a:extLst>
          </p:cNvPr>
          <p:cNvSpPr txBox="1">
            <a:spLocks/>
          </p:cNvSpPr>
          <p:nvPr/>
        </p:nvSpPr>
        <p:spPr>
          <a:xfrm>
            <a:off x="974704" y="5518193"/>
            <a:ext cx="7192406" cy="97468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solidFill>
                  <a:srgbClr val="000000"/>
                </a:solidFill>
                <a:latin typeface="Times New Roman" panose="02020603050405020304" pitchFamily="18" charset="0"/>
                <a:cs typeface="Times New Roman" panose="02020603050405020304" pitchFamily="18" charset="0"/>
              </a:rPr>
              <a:t>Dimensionality Reduction with PCA</a:t>
            </a:r>
          </a:p>
          <a:p>
            <a:pPr marL="0" indent="0">
              <a:buFont typeface="Arial" panose="020B0604020202020204" pitchFamily="34" charset="0"/>
              <a:buNone/>
            </a:pPr>
            <a:r>
              <a:rPr lang="en-US" sz="1800" dirty="0">
                <a:solidFill>
                  <a:srgbClr val="00002E"/>
                </a:solidFill>
                <a:latin typeface="PT Sans" pitchFamily="34" charset="0"/>
                <a:ea typeface="PT Sans" pitchFamily="34" charset="-122"/>
                <a:cs typeface="PT Sans" pitchFamily="34" charset="-120"/>
              </a:rPr>
              <a:t>Identify the features you want to keep. Subset the dataset to keep only the selected features</a:t>
            </a:r>
          </a:p>
          <a:p>
            <a:pPr marL="0" indent="0">
              <a:buFont typeface="Arial" panose="020B0604020202020204" pitchFamily="34" charset="0"/>
              <a:buNone/>
            </a:pPr>
            <a:endParaRPr lang="en-US" dirty="0"/>
          </a:p>
        </p:txBody>
      </p:sp>
      <p:pic>
        <p:nvPicPr>
          <p:cNvPr id="7" name="Audio 6">
            <a:hlinkClick r:id="" action="ppaction://media"/>
            <a:extLst>
              <a:ext uri="{FF2B5EF4-FFF2-40B4-BE49-F238E27FC236}">
                <a16:creationId xmlns:a16="http://schemas.microsoft.com/office/drawing/2014/main" id="{74C3AB33-010A-47B2-7FEC-249F45F59F7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71227669"/>
      </p:ext>
    </p:extLst>
  </p:cSld>
  <p:clrMapOvr>
    <a:masterClrMapping/>
  </p:clrMapOvr>
  <mc:AlternateContent xmlns:mc="http://schemas.openxmlformats.org/markup-compatibility/2006">
    <mc:Choice xmlns:p14="http://schemas.microsoft.com/office/powerpoint/2010/main" Requires="p14">
      <p:transition spd="slow" p14:dur="2000" advTm="27429"/>
    </mc:Choice>
    <mc:Fallback>
      <p:transition spd="slow" advTm="27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5"/>
                                        </p:tgtEl>
                                        <p:attrNameLst>
                                          <p:attrName>style.visibility</p:attrName>
                                        </p:attrNameLst>
                                      </p:cBhvr>
                                      <p:to>
                                        <p:strVal val="visible"/>
                                      </p:to>
                                    </p:set>
                                    <p:animEffect transition="in" filter="fade">
                                      <p:cBhvr>
                                        <p:cTn id="9" dur="7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0B6AB6-DFE2-4C09-AC4F-A75965181636}"/>
              </a:ext>
            </a:extLst>
          </p:cNvPr>
          <p:cNvSpPr>
            <a:spLocks noGrp="1"/>
          </p:cNvSpPr>
          <p:nvPr>
            <p:ph type="title"/>
          </p:nvPr>
        </p:nvSpPr>
        <p:spPr>
          <a:xfrm>
            <a:off x="661970" y="1237411"/>
            <a:ext cx="3429000" cy="915264"/>
          </a:xfrm>
        </p:spPr>
        <p:txBody>
          <a:bodyPr vert="horz" lIns="91440" tIns="45720" rIns="91440" bIns="45720" rtlCol="0" anchor="b">
            <a:normAutofit/>
          </a:bodyPr>
          <a:lstStyle/>
          <a:p>
            <a:r>
              <a:rPr lang="en-US" sz="4000" u="sng" dirty="0">
                <a:latin typeface="Times New Roman" panose="02020603050405020304" pitchFamily="18" charset="0"/>
                <a:cs typeface="Times New Roman" panose="02020603050405020304" pitchFamily="18" charset="0"/>
              </a:rPr>
              <a:t>Pair Metrix</a:t>
            </a:r>
          </a:p>
        </p:txBody>
      </p:sp>
      <p:sp>
        <p:nvSpPr>
          <p:cNvPr id="30"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AFEF00D6-B9B8-5A11-88D8-95459F22D06B}"/>
              </a:ext>
            </a:extLst>
          </p:cNvPr>
          <p:cNvSpPr txBox="1">
            <a:spLocks/>
          </p:cNvSpPr>
          <p:nvPr/>
        </p:nvSpPr>
        <p:spPr>
          <a:xfrm>
            <a:off x="630936" y="2807208"/>
            <a:ext cx="3429000" cy="2865501"/>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solidFill>
                  <a:srgbClr val="000000"/>
                </a:solidFill>
                <a:latin typeface="Times New Roman" panose="02020603050405020304" pitchFamily="18" charset="0"/>
                <a:cs typeface="Times New Roman" panose="02020603050405020304" pitchFamily="18" charset="0"/>
              </a:rPr>
              <a:t>Pair Plot</a:t>
            </a:r>
          </a:p>
          <a:p>
            <a:pPr marL="0" indent="0">
              <a:lnSpc>
                <a:spcPct val="100000"/>
              </a:lnSpc>
              <a:buNone/>
            </a:pPr>
            <a:r>
              <a:rPr lang="en-US" sz="1800" dirty="0">
                <a:solidFill>
                  <a:srgbClr val="00002E"/>
                </a:solidFill>
                <a:latin typeface="PT Sans" pitchFamily="34" charset="0"/>
              </a:rPr>
              <a:t>The image shows a pair plot of 4 variables: satisfaction, class, online boarding, and inflight entertainment. The pair plots show the relationship between each pair of variables.</a:t>
            </a:r>
          </a:p>
          <a:p>
            <a:pPr marL="0"/>
            <a:endParaRPr lang="en-US" sz="2200" b="1" dirty="0"/>
          </a:p>
        </p:txBody>
      </p:sp>
      <p:pic>
        <p:nvPicPr>
          <p:cNvPr id="5" name="Content Placeholder 4">
            <a:extLst>
              <a:ext uri="{FF2B5EF4-FFF2-40B4-BE49-F238E27FC236}">
                <a16:creationId xmlns:a16="http://schemas.microsoft.com/office/drawing/2014/main" id="{476755DB-F272-033E-3AF1-39A9981AD88E}"/>
              </a:ext>
            </a:extLst>
          </p:cNvPr>
          <p:cNvPicPr>
            <a:picLocks noGrp="1" noChangeAspect="1"/>
          </p:cNvPicPr>
          <p:nvPr>
            <p:ph idx="1"/>
          </p:nvPr>
        </p:nvPicPr>
        <p:blipFill>
          <a:blip r:embed="rId4"/>
          <a:stretch>
            <a:fillRect/>
          </a:stretch>
        </p:blipFill>
        <p:spPr>
          <a:xfrm>
            <a:off x="4654296" y="1185291"/>
            <a:ext cx="6903720" cy="4487418"/>
          </a:xfrm>
          <a:prstGeom prst="rect">
            <a:avLst/>
          </a:prstGeom>
        </p:spPr>
      </p:pic>
      <p:pic>
        <p:nvPicPr>
          <p:cNvPr id="46" name="Audio 45">
            <a:hlinkClick r:id="" action="ppaction://media"/>
            <a:extLst>
              <a:ext uri="{FF2B5EF4-FFF2-40B4-BE49-F238E27FC236}">
                <a16:creationId xmlns:a16="http://schemas.microsoft.com/office/drawing/2014/main" id="{B0B46E44-F9F9-9DB9-9136-E91073FEB00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49479389"/>
      </p:ext>
    </p:extLst>
  </p:cSld>
  <p:clrMapOvr>
    <a:masterClrMapping/>
  </p:clrMapOvr>
  <mc:AlternateContent xmlns:mc="http://schemas.openxmlformats.org/markup-compatibility/2006">
    <mc:Choice xmlns:p14="http://schemas.microsoft.com/office/powerpoint/2010/main" Requires="p14">
      <p:transition spd="slow" p14:dur="2000" advTm="30365"/>
    </mc:Choice>
    <mc:Fallback>
      <p:transition spd="slow" advTm="303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4">
            <a:extLst>
              <a:ext uri="{FF2B5EF4-FFF2-40B4-BE49-F238E27FC236}">
                <a16:creationId xmlns:a16="http://schemas.microsoft.com/office/drawing/2014/main" id="{5DC616E7-0D58-638E-388A-35AC42E9C327}"/>
              </a:ext>
            </a:extLst>
          </p:cNvPr>
          <p:cNvSpPr>
            <a:spLocks noGrp="1"/>
          </p:cNvSpPr>
          <p:nvPr>
            <p:ph type="title"/>
          </p:nvPr>
        </p:nvSpPr>
        <p:spPr>
          <a:xfrm>
            <a:off x="838200" y="365125"/>
            <a:ext cx="9364134" cy="831377"/>
          </a:xfrm>
        </p:spPr>
        <p:txBody>
          <a:bodyPr vert="horz" lIns="91440" tIns="45720" rIns="91440" bIns="45720" rtlCol="0" anchor="ctr">
            <a:normAutofit/>
          </a:bodyPr>
          <a:lstStyle/>
          <a:p>
            <a:r>
              <a:rPr lang="en-US" sz="4000" u="sng">
                <a:latin typeface="Times New Roman" panose="02020603050405020304" pitchFamily="18" charset="0"/>
                <a:cs typeface="Times New Roman" panose="02020603050405020304" pitchFamily="18" charset="0"/>
              </a:rPr>
              <a:t> Classification Model Selection</a:t>
            </a:r>
            <a:endParaRPr lang="en-US" sz="4000" u="sng" dirty="0">
              <a:latin typeface="Times New Roman" panose="02020603050405020304" pitchFamily="18"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A5D26496-2940-5AB7-0BD8-8E0C56C059DD}"/>
              </a:ext>
            </a:extLst>
          </p:cNvPr>
          <p:cNvSpPr txBox="1">
            <a:spLocks/>
          </p:cNvSpPr>
          <p:nvPr/>
        </p:nvSpPr>
        <p:spPr>
          <a:xfrm>
            <a:off x="609600" y="1590643"/>
            <a:ext cx="5324273" cy="472549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solidFill>
                  <a:srgbClr val="000000"/>
                </a:solidFill>
                <a:latin typeface="Times New Roman" panose="02020603050405020304" pitchFamily="18" charset="0"/>
                <a:cs typeface="Times New Roman" panose="02020603050405020304" pitchFamily="18" charset="0"/>
              </a:rPr>
              <a:t>Model 1 - KNN Model </a:t>
            </a:r>
          </a:p>
          <a:p>
            <a:pPr marL="0" indent="0">
              <a:buFont typeface="Arial" panose="020B0604020202020204" pitchFamily="34" charset="0"/>
              <a:buNone/>
            </a:pPr>
            <a:r>
              <a:rPr lang="en-US" sz="1800" dirty="0">
                <a:solidFill>
                  <a:srgbClr val="00002E"/>
                </a:solidFill>
                <a:latin typeface="PT Sans" pitchFamily="34" charset="0"/>
                <a:ea typeface="PT Sans" pitchFamily="34" charset="-122"/>
                <a:cs typeface="PT Sans" pitchFamily="34" charset="-120"/>
              </a:rPr>
              <a:t>Performing the classification model with the KNN model. Building the model after determining the Hyper parameter as K . </a:t>
            </a:r>
          </a:p>
          <a:p>
            <a:pPr marL="0" indent="0">
              <a:buFont typeface="Arial" panose="020B0604020202020204" pitchFamily="34" charset="0"/>
              <a:buNone/>
            </a:pPr>
            <a:endParaRPr lang="en-US" sz="1800" dirty="0">
              <a:solidFill>
                <a:srgbClr val="00002E"/>
              </a:solidFill>
              <a:latin typeface="PT Sans" pitchFamily="34" charset="0"/>
              <a:ea typeface="PT Sans" pitchFamily="34" charset="-122"/>
              <a:cs typeface="PT Sans" pitchFamily="34" charset="-120"/>
            </a:endParaRPr>
          </a:p>
          <a:p>
            <a:pPr marL="0" indent="0">
              <a:buNone/>
            </a:pPr>
            <a:r>
              <a:rPr lang="en-US" sz="1800" b="1" dirty="0">
                <a:solidFill>
                  <a:srgbClr val="000000"/>
                </a:solidFill>
                <a:latin typeface="Times New Roman" panose="02020603050405020304" pitchFamily="18" charset="0"/>
                <a:cs typeface="Times New Roman" panose="02020603050405020304" pitchFamily="18" charset="0"/>
              </a:rPr>
              <a:t>Model 2 – Naïve Bayes Model </a:t>
            </a:r>
          </a:p>
          <a:p>
            <a:pPr marL="0" indent="0">
              <a:buFont typeface="Arial" panose="020B0604020202020204" pitchFamily="34" charset="0"/>
              <a:buNone/>
            </a:pPr>
            <a:r>
              <a:rPr lang="en-US" sz="1800" dirty="0">
                <a:solidFill>
                  <a:srgbClr val="00002E"/>
                </a:solidFill>
                <a:latin typeface="PT Sans" pitchFamily="34" charset="0"/>
              </a:rPr>
              <a:t>Performing the classification model with the Naïve Bayes.</a:t>
            </a:r>
          </a:p>
          <a:p>
            <a:pPr marL="0" indent="0">
              <a:buFont typeface="Arial" panose="020B0604020202020204" pitchFamily="34" charset="0"/>
              <a:buNone/>
            </a:pPr>
            <a:endParaRPr lang="en-US" sz="1800" dirty="0">
              <a:solidFill>
                <a:srgbClr val="00002E"/>
              </a:solidFill>
              <a:latin typeface="PT Sans" pitchFamily="34" charset="0"/>
            </a:endParaRPr>
          </a:p>
          <a:p>
            <a:pPr marL="0" indent="0">
              <a:buNone/>
            </a:pPr>
            <a:r>
              <a:rPr lang="en-US" sz="1800" b="1" dirty="0">
                <a:solidFill>
                  <a:srgbClr val="000000"/>
                </a:solidFill>
                <a:latin typeface="Times New Roman" panose="02020603050405020304" pitchFamily="18" charset="0"/>
                <a:cs typeface="Times New Roman" panose="02020603050405020304" pitchFamily="18" charset="0"/>
              </a:rPr>
              <a:t>Model Performances</a:t>
            </a:r>
          </a:p>
          <a:p>
            <a:pPr marL="0" indent="0">
              <a:buFont typeface="Arial" panose="020B0604020202020204" pitchFamily="34" charset="0"/>
              <a:buNone/>
            </a:pPr>
            <a:r>
              <a:rPr lang="en-US" sz="1800" dirty="0">
                <a:solidFill>
                  <a:srgbClr val="00002E"/>
                </a:solidFill>
                <a:latin typeface="PT Sans" pitchFamily="34" charset="0"/>
              </a:rPr>
              <a:t>Comparing both the models KNN and Naive Bayes to know the best Fit. The KNN model has an accuracy of about 0.8, while the Naive Bayes model has an accuracy of about 0.6. This means that the KNN model is more accurate than the Naive Bayes model.</a:t>
            </a:r>
          </a:p>
        </p:txBody>
      </p:sp>
      <p:pic>
        <p:nvPicPr>
          <p:cNvPr id="10" name="Picture 9">
            <a:extLst>
              <a:ext uri="{FF2B5EF4-FFF2-40B4-BE49-F238E27FC236}">
                <a16:creationId xmlns:a16="http://schemas.microsoft.com/office/drawing/2014/main" id="{4E2E3FFD-3150-69C7-B434-2807B368726E}"/>
              </a:ext>
            </a:extLst>
          </p:cNvPr>
          <p:cNvPicPr>
            <a:picLocks noChangeAspect="1"/>
          </p:cNvPicPr>
          <p:nvPr/>
        </p:nvPicPr>
        <p:blipFill>
          <a:blip r:embed="rId4"/>
          <a:stretch>
            <a:fillRect/>
          </a:stretch>
        </p:blipFill>
        <p:spPr>
          <a:xfrm>
            <a:off x="5994931" y="1703069"/>
            <a:ext cx="5824535" cy="3918797"/>
          </a:xfrm>
          <a:prstGeom prst="rect">
            <a:avLst/>
          </a:prstGeom>
        </p:spPr>
      </p:pic>
      <p:pic>
        <p:nvPicPr>
          <p:cNvPr id="43" name="Audio 42">
            <a:hlinkClick r:id="" action="ppaction://media"/>
            <a:extLst>
              <a:ext uri="{FF2B5EF4-FFF2-40B4-BE49-F238E27FC236}">
                <a16:creationId xmlns:a16="http://schemas.microsoft.com/office/drawing/2014/main" id="{5DFCE56C-3810-524A-050B-8B29C49BBB6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36891449"/>
      </p:ext>
    </p:extLst>
  </p:cSld>
  <p:clrMapOvr>
    <a:masterClrMapping/>
  </p:clrMapOvr>
  <mc:AlternateContent xmlns:mc="http://schemas.openxmlformats.org/markup-compatibility/2006">
    <mc:Choice xmlns:p14="http://schemas.microsoft.com/office/powerpoint/2010/main" Requires="p14">
      <p:transition spd="slow" p14:dur="2000" advTm="42857"/>
    </mc:Choice>
    <mc:Fallback>
      <p:transition spd="slow" advTm="428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3"/>
                                        </p:tgtEl>
                                      </p:cBhvr>
                                    </p:cmd>
                                  </p:childTnLst>
                                </p:cTn>
                              </p:par>
                              <p:par>
                                <p:cTn id="7" presetID="10" presetClass="entr" presetSubtype="0" fill="hold" grpId="0" nodeType="withEffect">
                                  <p:stCondLst>
                                    <p:cond delay="1000"/>
                                  </p:stCondLst>
                                  <p:iterate>
                                    <p:tmPct val="10000"/>
                                  </p:iterate>
                                  <p:childTnLst>
                                    <p:set>
                                      <p:cBhvr>
                                        <p:cTn id="8" dur="1" fill="hold">
                                          <p:stCondLst>
                                            <p:cond delay="0"/>
                                          </p:stCondLst>
                                        </p:cTn>
                                        <p:tgtEl>
                                          <p:spTgt spid="8"/>
                                        </p:tgtEl>
                                        <p:attrNameLst>
                                          <p:attrName>style.visibility</p:attrName>
                                        </p:attrNameLst>
                                      </p:cBhvr>
                                      <p:to>
                                        <p:strVal val="visible"/>
                                      </p:to>
                                    </p:set>
                                    <p:animEffect transition="in" filter="fade">
                                      <p:cBhvr>
                                        <p:cTn id="9" dur="7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43"/>
                </p:tgtEl>
              </p:cMediaNode>
            </p:audio>
          </p:childTnLst>
        </p:cTn>
      </p:par>
    </p:tnLst>
    <p:bldLst>
      <p:bldP spid="8"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1410</TotalTime>
  <Words>534</Words>
  <Application>Microsoft Office PowerPoint</Application>
  <PresentationFormat>Widescreen</PresentationFormat>
  <Paragraphs>61</Paragraphs>
  <Slides>11</Slides>
  <Notes>1</Notes>
  <HiddenSlides>0</HiddenSlides>
  <MMClips>11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Aptos</vt:lpstr>
      <vt:lpstr>Aptos Display</vt:lpstr>
      <vt:lpstr>Arial</vt:lpstr>
      <vt:lpstr>Calibri</vt:lpstr>
      <vt:lpstr>PT Sans</vt:lpstr>
      <vt:lpstr>Söhne</vt:lpstr>
      <vt:lpstr>Times New Roman</vt:lpstr>
      <vt:lpstr>Office Theme</vt:lpstr>
      <vt:lpstr>Customer Satisfaction of Airline Industry – Project 13</vt:lpstr>
      <vt:lpstr>Motivation Driving the Project:</vt:lpstr>
      <vt:lpstr>PowerPoint Presentation</vt:lpstr>
      <vt:lpstr>PowerPoint Presentation</vt:lpstr>
      <vt:lpstr>Data Visualization</vt:lpstr>
      <vt:lpstr>PowerPoint Presentation</vt:lpstr>
      <vt:lpstr>Feature Selection and PCA Visualization</vt:lpstr>
      <vt:lpstr>Pair Metrix</vt:lpstr>
      <vt:lpstr> Classification Model Selection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dc:title>
  <dc:creator>Chinthakuntla, Priyanka</dc:creator>
  <cp:lastModifiedBy>Neetu Aavula</cp:lastModifiedBy>
  <cp:revision>11</cp:revision>
  <dcterms:created xsi:type="dcterms:W3CDTF">2024-04-29T17:14:43Z</dcterms:created>
  <dcterms:modified xsi:type="dcterms:W3CDTF">2024-05-05T03:30:02Z</dcterms:modified>
</cp:coreProperties>
</file>

<file path=docProps/thumbnail.jpeg>
</file>